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2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1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32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3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4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5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6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37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38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39.xml" ContentType="application/vnd.openxmlformats-officedocument.presentationml.notesSlide+xml"/>
  <Override PartName="/ppt/tags/tag162.xml" ContentType="application/vnd.openxmlformats-officedocument.presentationml.tags+xml"/>
  <Override PartName="/ppt/notesSlides/notesSlide4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41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4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4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44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45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46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47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48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49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50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51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52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53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4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16"/>
  </p:notesMasterIdLst>
  <p:handoutMasterIdLst>
    <p:handoutMasterId r:id="rId117"/>
  </p:handoutMasterIdLst>
  <p:sldIdLst>
    <p:sldId id="279" r:id="rId2"/>
    <p:sldId id="284" r:id="rId3"/>
    <p:sldId id="381" r:id="rId4"/>
    <p:sldId id="346" r:id="rId5"/>
    <p:sldId id="404" r:id="rId6"/>
    <p:sldId id="349" r:id="rId7"/>
    <p:sldId id="384" r:id="rId8"/>
    <p:sldId id="382" r:id="rId9"/>
    <p:sldId id="351" r:id="rId10"/>
    <p:sldId id="377" r:id="rId11"/>
    <p:sldId id="352" r:id="rId12"/>
    <p:sldId id="378" r:id="rId13"/>
    <p:sldId id="379" r:id="rId14"/>
    <p:sldId id="353" r:id="rId15"/>
    <p:sldId id="363" r:id="rId16"/>
    <p:sldId id="364" r:id="rId17"/>
    <p:sldId id="405" r:id="rId18"/>
    <p:sldId id="406" r:id="rId19"/>
    <p:sldId id="365" r:id="rId20"/>
    <p:sldId id="380" r:id="rId21"/>
    <p:sldId id="383" r:id="rId22"/>
    <p:sldId id="407" r:id="rId23"/>
    <p:sldId id="354" r:id="rId24"/>
    <p:sldId id="385" r:id="rId25"/>
    <p:sldId id="410" r:id="rId26"/>
    <p:sldId id="386" r:id="rId27"/>
    <p:sldId id="387" r:id="rId28"/>
    <p:sldId id="360" r:id="rId29"/>
    <p:sldId id="411" r:id="rId30"/>
    <p:sldId id="388" r:id="rId31"/>
    <p:sldId id="356" r:id="rId32"/>
    <p:sldId id="357" r:id="rId33"/>
    <p:sldId id="417" r:id="rId34"/>
    <p:sldId id="432" r:id="rId35"/>
    <p:sldId id="414" r:id="rId36"/>
    <p:sldId id="415" r:id="rId37"/>
    <p:sldId id="416" r:id="rId38"/>
    <p:sldId id="408" r:id="rId39"/>
    <p:sldId id="391" r:id="rId40"/>
    <p:sldId id="358" r:id="rId41"/>
    <p:sldId id="419" r:id="rId42"/>
    <p:sldId id="397" r:id="rId43"/>
    <p:sldId id="371" r:id="rId44"/>
    <p:sldId id="409" r:id="rId45"/>
    <p:sldId id="392" r:id="rId46"/>
    <p:sldId id="428" r:id="rId47"/>
    <p:sldId id="429" r:id="rId48"/>
    <p:sldId id="399" r:id="rId49"/>
    <p:sldId id="374" r:id="rId50"/>
    <p:sldId id="418" r:id="rId51"/>
    <p:sldId id="434" r:id="rId52"/>
    <p:sldId id="430" r:id="rId53"/>
    <p:sldId id="375" r:id="rId54"/>
    <p:sldId id="395" r:id="rId55"/>
    <p:sldId id="396" r:id="rId56"/>
    <p:sldId id="400" r:id="rId57"/>
    <p:sldId id="431" r:id="rId58"/>
    <p:sldId id="422" r:id="rId59"/>
    <p:sldId id="423" r:id="rId60"/>
    <p:sldId id="424" r:id="rId61"/>
    <p:sldId id="433" r:id="rId62"/>
    <p:sldId id="425" r:id="rId63"/>
    <p:sldId id="426" r:id="rId64"/>
    <p:sldId id="427" r:id="rId65"/>
    <p:sldId id="421" r:id="rId66"/>
    <p:sldId id="403" r:id="rId67"/>
    <p:sldId id="401" r:id="rId68"/>
    <p:sldId id="359" r:id="rId69"/>
    <p:sldId id="420" r:id="rId70"/>
    <p:sldId id="361" r:id="rId71"/>
    <p:sldId id="337" r:id="rId72"/>
    <p:sldId id="291" r:id="rId73"/>
    <p:sldId id="343" r:id="rId74"/>
    <p:sldId id="292" r:id="rId75"/>
    <p:sldId id="293" r:id="rId76"/>
    <p:sldId id="296" r:id="rId77"/>
    <p:sldId id="297" r:id="rId78"/>
    <p:sldId id="298" r:id="rId79"/>
    <p:sldId id="299" r:id="rId80"/>
    <p:sldId id="300" r:id="rId81"/>
    <p:sldId id="342" r:id="rId82"/>
    <p:sldId id="301" r:id="rId83"/>
    <p:sldId id="302" r:id="rId84"/>
    <p:sldId id="303" r:id="rId85"/>
    <p:sldId id="304" r:id="rId86"/>
    <p:sldId id="305" r:id="rId87"/>
    <p:sldId id="306" r:id="rId88"/>
    <p:sldId id="308" r:id="rId89"/>
    <p:sldId id="334" r:id="rId90"/>
    <p:sldId id="328" r:id="rId91"/>
    <p:sldId id="327" r:id="rId92"/>
    <p:sldId id="329" r:id="rId93"/>
    <p:sldId id="324" r:id="rId94"/>
    <p:sldId id="330" r:id="rId95"/>
    <p:sldId id="332" r:id="rId96"/>
    <p:sldId id="314" r:id="rId97"/>
    <p:sldId id="318" r:id="rId98"/>
    <p:sldId id="320" r:id="rId99"/>
    <p:sldId id="335" r:id="rId100"/>
    <p:sldId id="321" r:id="rId101"/>
    <p:sldId id="322" r:id="rId102"/>
    <p:sldId id="317" r:id="rId103"/>
    <p:sldId id="315" r:id="rId104"/>
    <p:sldId id="309" r:id="rId105"/>
    <p:sldId id="336" r:id="rId106"/>
    <p:sldId id="341" r:id="rId107"/>
    <p:sldId id="331" r:id="rId108"/>
    <p:sldId id="323" r:id="rId109"/>
    <p:sldId id="258" r:id="rId110"/>
    <p:sldId id="311" r:id="rId111"/>
    <p:sldId id="312" r:id="rId112"/>
    <p:sldId id="345" r:id="rId113"/>
    <p:sldId id="340" r:id="rId114"/>
    <p:sldId id="339" r:id="rId115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9AD1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966" autoAdjust="0"/>
  </p:normalViewPr>
  <p:slideViewPr>
    <p:cSldViewPr showGuides="1">
      <p:cViewPr>
        <p:scale>
          <a:sx n="75" d="100"/>
          <a:sy n="75" d="100"/>
        </p:scale>
        <p:origin x="2856" y="684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 breaks 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determination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k </a:t>
            </a:r>
            <a:r>
              <a:rPr lang="de-DE" dirty="0" err="1"/>
              <a:t>state</a:t>
            </a:r>
            <a:r>
              <a:rPr lang="de-DE" dirty="0"/>
              <a:t>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still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(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D900D-F694-0F08-AB8A-78EF7973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B20C6C-5A64-47D0-F37C-721AE6B83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C66D72-161F-DEA0-0C8B-D95BB3B6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E3779C-AD21-3357-5074-1A0418402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376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CF1C-2D1D-1394-2F00-9E54E632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EA7F85-0743-DF5E-4EBD-F35944AA9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DFAD72-24A9-B5AD-DC23-7EE57C0B2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E00DA-987D-8EDB-035A-71D5F71E7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593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wave, represented by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65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0C69-7C6C-573E-D375-40BBD1B2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3A4B80-14E2-0DFE-DBBC-199466ED9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42FE5-7527-CA2E-18EA-BE0DB022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CB58BE-327D-07A4-6836-1DB385BC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858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EFC1B-E0D8-E60D-6CC4-E0FD4FD6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CC925B-B3F0-CDEA-B796-C724D8C46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36696E-5BB9-DC0E-3B00-D7549CE2F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Let us now consider a single frequency spin wave k_0, hence the sum over k will vanish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If one would expand on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omega_k</a:t>
            </a:r>
            <a:r>
              <a:rPr lang="en-US" b="0" i="0" dirty="0">
                <a:effectLst/>
                <a:latin typeface="Arial" panose="020B0604020202020204" pitchFamily="34" charset="0"/>
              </a:rPr>
              <a:t> one would obtain the same spin wave dispersion as before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776AA-65B8-792F-1D93-C2BA471A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9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7368-066D-34F4-A642-5BCBAC11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53186D1-57D1-A2A7-4030-8DD70C586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DFCADF-C88E-1DC5-245C-C44317A2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CF867-7258-B99A-EE2C-7AA594450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172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4BAA-E02E-1371-3DD7-9673F10B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00B80-AB38-B0EC-FCFF-0D53E192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8C8C2D-7261-2BAB-1830-22E9F334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71136E-D9E0-4C60-5E18-1F3FFE6F1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755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41CED-0239-066E-62E5-1AF0A65C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8622CF-EE2F-57C6-37DC-AAEA329F0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C891F7-7C06-8F12-89DF-2C9612BAA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565E38-C58A-6BD3-A75B-16EA8358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48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AA6C-F94C-B147-0E1F-191AFF01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7DDF0-62B2-3861-202D-56CA9EF8C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7AD816-A7DA-1294-F97F-4AC8FF3EB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76982-8E2A-5D9C-CB85-01BE1DE91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84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E11A-58F9-0B9E-AE14-CF28FC9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F948EE-E107-2BE4-3561-0D8DA595A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DC28E1-67EE-B5F9-D16E-CDB5D20F9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C26BB-C045-242E-F7F6-DDA605BF4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6042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CC1D7-9707-695F-01D3-B85685696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79C66D-7126-495B-76C0-B15C1566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6203F6-9C8A-2A2D-B0F1-C633C88EA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4B722A-D111-4F2F-54D2-782843BCC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635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AA79-D750-460A-2A5B-14FF8D4CA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25BC29-9EB1-1A1A-CCE2-9164C6C36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F3FC9D-ACFD-6D68-7B52-07DE49214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F5EA91-860D-7595-E2B8-CCB4EE91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8649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EE3C-04D6-19C4-449D-60B1BAA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54BF38-71ED-315B-5627-4C22EAAD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69E815E-E432-8E5C-1EE2-CC3929A4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571C8-5847-042F-E686-0AD0F9A757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681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C0B8-977E-5A18-427F-5424B96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4240EFF-55DD-E59D-8831-3EF6D7882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8034E-F6EB-B1CD-FEC1-4AF2F82DB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hermitian</a:t>
            </a:r>
            <a:r>
              <a:rPr lang="de-DE" dirty="0"/>
              <a:t> and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K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conjugated</a:t>
            </a:r>
            <a:r>
              <a:rPr lang="de-DE" dirty="0"/>
              <a:t>, but in </a:t>
            </a:r>
            <a:r>
              <a:rPr lang="de-DE" dirty="0" err="1"/>
              <a:t>this</a:t>
            </a:r>
            <a:r>
              <a:rPr lang="de-DE" dirty="0"/>
              <a:t> simple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real</a:t>
            </a:r>
          </a:p>
          <a:p>
            <a:endParaRPr lang="de-DE" dirty="0"/>
          </a:p>
          <a:p>
            <a:r>
              <a:rPr lang="en-US" dirty="0"/>
              <a:t>To conclude, a diagonal </a:t>
            </a:r>
            <a:r>
              <a:rPr lang="en-US" dirty="0" err="1"/>
              <a:t>Bogoliubov</a:t>
            </a:r>
            <a:r>
              <a:rPr lang="en-US" dirty="0"/>
              <a:t> Hamiltonian can be obtained by a corresponding transformation of the state. Physically this implies that the problem becomes diagonal in the basis of quasi-particle modes, describing the characteristic and energetically low-lying excitations of the system. Therefore, computing observables of the transformed state becomes significantly easier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E7AF9E-C178-4E16-6DEA-ECF19D652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8273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0AEA-F2BF-081F-6E61-8B8F517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A67AEF-CFDF-B4D2-DC25-0B80012E7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C119C9-EFE2-03C6-D765-CFFBB1CBD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4128D-C5A7-A1BB-4682-DC14CEC58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6765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3B799-0844-8360-B305-B470784B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35FF2-B63F-D1E5-0ADD-B54FE9ADB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C93BFF-F771-E435-3516-E3E2DC31F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Temperaruter</a:t>
            </a:r>
            <a:r>
              <a:rPr lang="en-US" dirty="0"/>
              <a:t> would need to behave like Gaussian white noise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4B7B7E-CDFE-E0F7-4546-175912426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786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5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5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20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5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38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1.xml"/><Relationship Id="rId7" Type="http://schemas.openxmlformats.org/officeDocument/2006/relationships/image" Target="../media/image2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5.png"/><Relationship Id="rId4" Type="http://schemas.openxmlformats.org/officeDocument/2006/relationships/tags" Target="../tags/tag4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image" Target="../media/image3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55.xml"/><Relationship Id="rId7" Type="http://schemas.openxmlformats.org/officeDocument/2006/relationships/image" Target="../media/image4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1.xml"/><Relationship Id="rId7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3.png"/><Relationship Id="rId4" Type="http://schemas.openxmlformats.org/officeDocument/2006/relationships/tags" Target="../tags/tag62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5.xml"/><Relationship Id="rId7" Type="http://schemas.openxmlformats.org/officeDocument/2006/relationships/image" Target="../media/image4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69.xml"/><Relationship Id="rId7" Type="http://schemas.openxmlformats.org/officeDocument/2006/relationships/image" Target="../media/image43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70.xml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77.xml"/><Relationship Id="rId7" Type="http://schemas.openxmlformats.org/officeDocument/2006/relationships/image" Target="../media/image4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2.xml"/><Relationship Id="rId7" Type="http://schemas.openxmlformats.org/officeDocument/2006/relationships/image" Target="../media/image5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tags" Target="../tags/tag85.xml"/><Relationship Id="rId7" Type="http://schemas.openxmlformats.org/officeDocument/2006/relationships/notesSlide" Target="../notesSlides/notesSlide27.xml"/><Relationship Id="rId12" Type="http://schemas.openxmlformats.org/officeDocument/2006/relationships/image" Target="../media/image58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7.png"/><Relationship Id="rId5" Type="http://schemas.openxmlformats.org/officeDocument/2006/relationships/tags" Target="../tags/tag87.xml"/><Relationship Id="rId10" Type="http://schemas.openxmlformats.org/officeDocument/2006/relationships/image" Target="../media/image55.png"/><Relationship Id="rId4" Type="http://schemas.openxmlformats.org/officeDocument/2006/relationships/tags" Target="../tags/tag86.xm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60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59.png"/><Relationship Id="rId2" Type="http://schemas.openxmlformats.org/officeDocument/2006/relationships/tags" Target="../tags/tag89.xml"/><Relationship Id="rId16" Type="http://schemas.openxmlformats.org/officeDocument/2006/relationships/image" Target="../media/image58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54.png"/><Relationship Id="rId5" Type="http://schemas.openxmlformats.org/officeDocument/2006/relationships/tags" Target="../tags/tag92.xml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tags" Target="../tags/tag91.xml"/><Relationship Id="rId9" Type="http://schemas.openxmlformats.org/officeDocument/2006/relationships/notesSlide" Target="../notesSlides/notesSlide28.xml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54.png"/><Relationship Id="rId18" Type="http://schemas.openxmlformats.org/officeDocument/2006/relationships/image" Target="../media/image63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53.png"/><Relationship Id="rId17" Type="http://schemas.openxmlformats.org/officeDocument/2006/relationships/image" Target="../media/image62.png"/><Relationship Id="rId2" Type="http://schemas.openxmlformats.org/officeDocument/2006/relationships/tags" Target="../tags/tag96.xml"/><Relationship Id="rId16" Type="http://schemas.openxmlformats.org/officeDocument/2006/relationships/image" Target="../media/image61.png"/><Relationship Id="rId20" Type="http://schemas.openxmlformats.org/officeDocument/2006/relationships/image" Target="../media/image59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notesSlide" Target="../notesSlides/notesSlide29.xml"/><Relationship Id="rId5" Type="http://schemas.openxmlformats.org/officeDocument/2006/relationships/tags" Target="../tags/tag99.xml"/><Relationship Id="rId15" Type="http://schemas.openxmlformats.org/officeDocument/2006/relationships/image" Target="../media/image60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4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06.xml"/><Relationship Id="rId7" Type="http://schemas.openxmlformats.org/officeDocument/2006/relationships/image" Target="../media/image61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6.png"/><Relationship Id="rId4" Type="http://schemas.openxmlformats.org/officeDocument/2006/relationships/tags" Target="../tags/tag107.xml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10.xml"/><Relationship Id="rId7" Type="http://schemas.openxmlformats.org/officeDocument/2006/relationships/image" Target="../media/image68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7.png"/><Relationship Id="rId4" Type="http://schemas.openxmlformats.org/officeDocument/2006/relationships/tags" Target="../tags/tag111.xml"/><Relationship Id="rId9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13" Type="http://schemas.openxmlformats.org/officeDocument/2006/relationships/image" Target="../media/image74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3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72.png"/><Relationship Id="rId5" Type="http://schemas.openxmlformats.org/officeDocument/2006/relationships/tags" Target="../tags/tag119.xml"/><Relationship Id="rId10" Type="http://schemas.openxmlformats.org/officeDocument/2006/relationships/image" Target="../media/image6.png"/><Relationship Id="rId4" Type="http://schemas.openxmlformats.org/officeDocument/2006/relationships/tags" Target="../tags/tag118.xml"/><Relationship Id="rId9" Type="http://schemas.openxmlformats.org/officeDocument/2006/relationships/image" Target="../media/image71.png"/><Relationship Id="rId1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23.xml"/><Relationship Id="rId7" Type="http://schemas.openxmlformats.org/officeDocument/2006/relationships/image" Target="../media/image66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74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28.xml"/><Relationship Id="rId7" Type="http://schemas.openxmlformats.org/officeDocument/2006/relationships/image" Target="../media/image77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76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34.xml"/><Relationship Id="rId7" Type="http://schemas.openxmlformats.org/officeDocument/2006/relationships/image" Target="../media/image80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5.xml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38.xml"/><Relationship Id="rId7" Type="http://schemas.openxmlformats.org/officeDocument/2006/relationships/image" Target="../media/image78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6.png"/><Relationship Id="rId5" Type="http://schemas.openxmlformats.org/officeDocument/2006/relationships/tags" Target="../tags/tag140.xml"/><Relationship Id="rId10" Type="http://schemas.openxmlformats.org/officeDocument/2006/relationships/image" Target="../media/image79.png"/><Relationship Id="rId4" Type="http://schemas.openxmlformats.org/officeDocument/2006/relationships/tags" Target="../tags/tag139.xml"/><Relationship Id="rId9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45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88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7.png"/><Relationship Id="rId5" Type="http://schemas.openxmlformats.org/officeDocument/2006/relationships/tags" Target="../tags/tag147.xml"/><Relationship Id="rId10" Type="http://schemas.openxmlformats.org/officeDocument/2006/relationships/image" Target="../media/image86.png"/><Relationship Id="rId4" Type="http://schemas.openxmlformats.org/officeDocument/2006/relationships/tags" Target="../tags/tag146.xml"/><Relationship Id="rId9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13" Type="http://schemas.openxmlformats.org/officeDocument/2006/relationships/image" Target="../media/image89.png"/><Relationship Id="rId3" Type="http://schemas.openxmlformats.org/officeDocument/2006/relationships/tags" Target="../tags/tag15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4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88.png"/><Relationship Id="rId5" Type="http://schemas.openxmlformats.org/officeDocument/2006/relationships/tags" Target="../tags/tag152.xml"/><Relationship Id="rId10" Type="http://schemas.openxmlformats.org/officeDocument/2006/relationships/image" Target="../media/image86.png"/><Relationship Id="rId4" Type="http://schemas.openxmlformats.org/officeDocument/2006/relationships/tags" Target="../tags/tag151.xml"/><Relationship Id="rId9" Type="http://schemas.openxmlformats.org/officeDocument/2006/relationships/image" Target="../media/image85.png"/><Relationship Id="rId1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90.png"/><Relationship Id="rId18" Type="http://schemas.openxmlformats.org/officeDocument/2006/relationships/image" Target="../media/image87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tags" Target="../tags/tag155.xml"/><Relationship Id="rId16" Type="http://schemas.openxmlformats.org/officeDocument/2006/relationships/image" Target="../media/image84.png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85.png"/><Relationship Id="rId5" Type="http://schemas.openxmlformats.org/officeDocument/2006/relationships/tags" Target="../tags/tag158.xml"/><Relationship Id="rId15" Type="http://schemas.openxmlformats.org/officeDocument/2006/relationships/image" Target="../media/image88.png"/><Relationship Id="rId10" Type="http://schemas.openxmlformats.org/officeDocument/2006/relationships/notesSlide" Target="../notesSlides/notesSlide39.xml"/><Relationship Id="rId4" Type="http://schemas.openxmlformats.org/officeDocument/2006/relationships/tags" Target="../tags/tag157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67.xml"/><Relationship Id="rId7" Type="http://schemas.openxmlformats.org/officeDocument/2006/relationships/image" Target="../media/image93.png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170.xml"/><Relationship Id="rId7" Type="http://schemas.openxmlformats.org/officeDocument/2006/relationships/image" Target="../media/image98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97.png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175.xml"/><Relationship Id="rId7" Type="http://schemas.openxmlformats.org/officeDocument/2006/relationships/notesSlide" Target="../notesSlides/notesSlide43.xml"/><Relationship Id="rId12" Type="http://schemas.openxmlformats.org/officeDocument/2006/relationships/image" Target="../media/image100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4.png"/><Relationship Id="rId5" Type="http://schemas.openxmlformats.org/officeDocument/2006/relationships/tags" Target="../tags/tag177.xml"/><Relationship Id="rId10" Type="http://schemas.openxmlformats.org/officeDocument/2006/relationships/image" Target="../media/image103.png"/><Relationship Id="rId4" Type="http://schemas.openxmlformats.org/officeDocument/2006/relationships/tags" Target="../tags/tag176.xml"/><Relationship Id="rId9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80.xml"/><Relationship Id="rId7" Type="http://schemas.openxmlformats.org/officeDocument/2006/relationships/notesSlide" Target="../notesSlides/notesSlide44.xml"/><Relationship Id="rId12" Type="http://schemas.openxmlformats.org/officeDocument/2006/relationships/image" Target="../media/image101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0.png"/><Relationship Id="rId5" Type="http://schemas.openxmlformats.org/officeDocument/2006/relationships/tags" Target="../tags/tag182.xml"/><Relationship Id="rId10" Type="http://schemas.openxmlformats.org/officeDocument/2006/relationships/image" Target="../media/image94.png"/><Relationship Id="rId4" Type="http://schemas.openxmlformats.org/officeDocument/2006/relationships/tags" Target="../tags/tag181.xml"/><Relationship Id="rId9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99.pn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6.xml"/><Relationship Id="rId16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9.png"/><Relationship Id="rId5" Type="http://schemas.openxmlformats.org/officeDocument/2006/relationships/tags" Target="../tags/tag9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187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109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9.png"/><Relationship Id="rId5" Type="http://schemas.openxmlformats.org/officeDocument/2006/relationships/tags" Target="../tags/tag189.xml"/><Relationship Id="rId10" Type="http://schemas.openxmlformats.org/officeDocument/2006/relationships/image" Target="../media/image108.png"/><Relationship Id="rId4" Type="http://schemas.openxmlformats.org/officeDocument/2006/relationships/tags" Target="../tags/tag188.xml"/><Relationship Id="rId9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13" Type="http://schemas.openxmlformats.org/officeDocument/2006/relationships/image" Target="../media/image112.png"/><Relationship Id="rId3" Type="http://schemas.openxmlformats.org/officeDocument/2006/relationships/tags" Target="../tags/tag192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07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106.png"/><Relationship Id="rId5" Type="http://schemas.openxmlformats.org/officeDocument/2006/relationships/tags" Target="../tags/tag194.xml"/><Relationship Id="rId10" Type="http://schemas.openxmlformats.org/officeDocument/2006/relationships/image" Target="../media/image111.png"/><Relationship Id="rId4" Type="http://schemas.openxmlformats.org/officeDocument/2006/relationships/tags" Target="../tags/tag193.xml"/><Relationship Id="rId9" Type="http://schemas.openxmlformats.org/officeDocument/2006/relationships/image" Target="../media/image110.png"/><Relationship Id="rId1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13" Type="http://schemas.openxmlformats.org/officeDocument/2006/relationships/image" Target="../media/image115.png"/><Relationship Id="rId3" Type="http://schemas.openxmlformats.org/officeDocument/2006/relationships/tags" Target="../tags/tag19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4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image" Target="../media/image113.png"/><Relationship Id="rId5" Type="http://schemas.openxmlformats.org/officeDocument/2006/relationships/tags" Target="../tags/tag200.xml"/><Relationship Id="rId10" Type="http://schemas.openxmlformats.org/officeDocument/2006/relationships/image" Target="../media/image107.png"/><Relationship Id="rId4" Type="http://schemas.openxmlformats.org/officeDocument/2006/relationships/tags" Target="../tags/tag199.xml"/><Relationship Id="rId9" Type="http://schemas.openxmlformats.org/officeDocument/2006/relationships/image" Target="../media/image106.png"/><Relationship Id="rId1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204.xml"/><Relationship Id="rId7" Type="http://schemas.openxmlformats.org/officeDocument/2006/relationships/image" Target="../media/image107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116.png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207.xml"/><Relationship Id="rId7" Type="http://schemas.openxmlformats.org/officeDocument/2006/relationships/image" Target="../media/image107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6.png"/><Relationship Id="rId4" Type="http://schemas.openxmlformats.org/officeDocument/2006/relationships/tags" Target="../tags/tag208.xml"/><Relationship Id="rId9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211.xml"/><Relationship Id="rId7" Type="http://schemas.openxmlformats.org/officeDocument/2006/relationships/image" Target="../media/image119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22.png"/><Relationship Id="rId4" Type="http://schemas.openxmlformats.org/officeDocument/2006/relationships/tags" Target="../tags/tag212.xml"/><Relationship Id="rId9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13" Type="http://schemas.openxmlformats.org/officeDocument/2006/relationships/image" Target="../media/image123.png"/><Relationship Id="rId3" Type="http://schemas.openxmlformats.org/officeDocument/2006/relationships/tags" Target="../tags/tag21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9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image" Target="../media/image121.png"/><Relationship Id="rId5" Type="http://schemas.openxmlformats.org/officeDocument/2006/relationships/tags" Target="../tags/tag217.xml"/><Relationship Id="rId10" Type="http://schemas.openxmlformats.org/officeDocument/2006/relationships/image" Target="../media/image120.png"/><Relationship Id="rId4" Type="http://schemas.openxmlformats.org/officeDocument/2006/relationships/tags" Target="../tags/tag216.xml"/><Relationship Id="rId9" Type="http://schemas.openxmlformats.org/officeDocument/2006/relationships/image" Target="../media/image122.png"/><Relationship Id="rId1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25.png"/><Relationship Id="rId3" Type="http://schemas.openxmlformats.org/officeDocument/2006/relationships/tags" Target="../tags/tag221.xml"/><Relationship Id="rId7" Type="http://schemas.openxmlformats.org/officeDocument/2006/relationships/tags" Target="../tags/tag225.xml"/><Relationship Id="rId12" Type="http://schemas.openxmlformats.org/officeDocument/2006/relationships/image" Target="../media/image124.png"/><Relationship Id="rId2" Type="http://schemas.openxmlformats.org/officeDocument/2006/relationships/tags" Target="../tags/tag220.xml"/><Relationship Id="rId16" Type="http://schemas.openxmlformats.org/officeDocument/2006/relationships/image" Target="../media/image121.png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image" Target="../media/image119.png"/><Relationship Id="rId5" Type="http://schemas.openxmlformats.org/officeDocument/2006/relationships/tags" Target="../tags/tag223.xml"/><Relationship Id="rId15" Type="http://schemas.openxmlformats.org/officeDocument/2006/relationships/image" Target="../media/image122.png"/><Relationship Id="rId10" Type="http://schemas.openxmlformats.org/officeDocument/2006/relationships/image" Target="../media/image120.png"/><Relationship Id="rId4" Type="http://schemas.openxmlformats.org/officeDocument/2006/relationships/tags" Target="../tags/tag222.xml"/><Relationship Id="rId9" Type="http://schemas.openxmlformats.org/officeDocument/2006/relationships/notesSlide" Target="../notesSlides/notesSlide53.xml"/><Relationship Id="rId1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128.png"/><Relationship Id="rId5" Type="http://schemas.openxmlformats.org/officeDocument/2006/relationships/image" Target="../media/image129.png"/><Relationship Id="rId4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tags" Target="../tags/tag15.xml"/><Relationship Id="rId21" Type="http://schemas.openxmlformats.org/officeDocument/2006/relationships/image" Target="../media/image16.png"/><Relationship Id="rId7" Type="http://schemas.openxmlformats.org/officeDocument/2006/relationships/tags" Target="../tags/tag19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2.png"/><Relationship Id="rId2" Type="http://schemas.openxmlformats.org/officeDocument/2006/relationships/tags" Target="../tags/tag14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8.png"/><Relationship Id="rId5" Type="http://schemas.openxmlformats.org/officeDocument/2006/relationships/tags" Target="../tags/tag17.xml"/><Relationship Id="rId15" Type="http://schemas.openxmlformats.org/officeDocument/2006/relationships/image" Target="../media/image19.png"/><Relationship Id="rId23" Type="http://schemas.openxmlformats.org/officeDocument/2006/relationships/image" Target="../media/image9.png"/><Relationship Id="rId10" Type="http://schemas.openxmlformats.org/officeDocument/2006/relationships/tags" Target="../tags/tag22.xml"/><Relationship Id="rId19" Type="http://schemas.openxmlformats.org/officeDocument/2006/relationships/image" Target="../media/image1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18.png"/><Relationship Id="rId22" Type="http://schemas.openxmlformats.org/officeDocument/2006/relationships/image" Target="../media/image17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44.png"/><Relationship Id="rId3" Type="http://schemas.openxmlformats.org/officeDocument/2006/relationships/image" Target="../media/image135.png"/><Relationship Id="rId7" Type="http://schemas.openxmlformats.org/officeDocument/2006/relationships/image" Target="../media/image142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211.png"/><Relationship Id="rId5" Type="http://schemas.openxmlformats.org/officeDocument/2006/relationships/image" Target="../media/image137.png"/><Relationship Id="rId15" Type="http://schemas.openxmlformats.org/officeDocument/2006/relationships/image" Target="../media/image140.png"/><Relationship Id="rId10" Type="http://schemas.openxmlformats.org/officeDocument/2006/relationships/image" Target="../media/image201.png"/><Relationship Id="rId4" Type="http://schemas.openxmlformats.org/officeDocument/2006/relationships/image" Target="../media/image136.png"/><Relationship Id="rId9" Type="http://schemas.openxmlformats.org/officeDocument/2006/relationships/image" Target="../media/image191.png"/><Relationship Id="rId1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3" Type="http://schemas.openxmlformats.org/officeDocument/2006/relationships/image" Target="../media/image142.png"/><Relationship Id="rId12" Type="http://schemas.openxmlformats.org/officeDocument/2006/relationships/image" Target="../media/image210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200.png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90.png"/><Relationship Id="rId4" Type="http://schemas.openxmlformats.org/officeDocument/2006/relationships/image" Target="../media/image135.png"/><Relationship Id="rId9" Type="http://schemas.openxmlformats.org/officeDocument/2006/relationships/image" Target="../media/image180.png"/><Relationship Id="rId1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45.png"/><Relationship Id="rId3" Type="http://schemas.openxmlformats.org/officeDocument/2006/relationships/image" Target="../media/image142.png"/><Relationship Id="rId7" Type="http://schemas.openxmlformats.org/officeDocument/2006/relationships/image" Target="../media/image180.png"/><Relationship Id="rId12" Type="http://schemas.openxmlformats.org/officeDocument/2006/relationships/image" Target="../media/image144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43.png"/><Relationship Id="rId5" Type="http://schemas.openxmlformats.org/officeDocument/2006/relationships/image" Target="../media/image136.png"/><Relationship Id="rId15" Type="http://schemas.openxmlformats.org/officeDocument/2006/relationships/image" Target="../media/image148.png"/><Relationship Id="rId10" Type="http://schemas.openxmlformats.org/officeDocument/2006/relationships/image" Target="../media/image210.png"/><Relationship Id="rId4" Type="http://schemas.openxmlformats.org/officeDocument/2006/relationships/image" Target="../media/image135.png"/><Relationship Id="rId9" Type="http://schemas.openxmlformats.org/officeDocument/2006/relationships/image" Target="../media/image200.png"/><Relationship Id="rId1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48.png"/><Relationship Id="rId3" Type="http://schemas.openxmlformats.org/officeDocument/2006/relationships/image" Target="../media/image142.png"/><Relationship Id="rId7" Type="http://schemas.openxmlformats.org/officeDocument/2006/relationships/image" Target="../media/image290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51.png"/><Relationship Id="rId5" Type="http://schemas.openxmlformats.org/officeDocument/2006/relationships/image" Target="../media/image136.png"/><Relationship Id="rId15" Type="http://schemas.openxmlformats.org/officeDocument/2006/relationships/image" Target="../media/image154.png"/><Relationship Id="rId10" Type="http://schemas.openxmlformats.org/officeDocument/2006/relationships/image" Target="../media/image152.png"/><Relationship Id="rId4" Type="http://schemas.openxmlformats.org/officeDocument/2006/relationships/image" Target="../media/image135.png"/><Relationship Id="rId9" Type="http://schemas.openxmlformats.org/officeDocument/2006/relationships/image" Target="../media/image151.png"/><Relationship Id="rId14" Type="http://schemas.openxmlformats.org/officeDocument/2006/relationships/image" Target="../media/image15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55.png"/><Relationship Id="rId3" Type="http://schemas.openxmlformats.org/officeDocument/2006/relationships/image" Target="../media/image142.png"/><Relationship Id="rId7" Type="http://schemas.openxmlformats.org/officeDocument/2006/relationships/image" Target="../media/image290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1" Type="http://schemas.openxmlformats.org/officeDocument/2006/relationships/image" Target="../media/image151.png"/><Relationship Id="rId5" Type="http://schemas.openxmlformats.org/officeDocument/2006/relationships/image" Target="../media/image136.png"/><Relationship Id="rId10" Type="http://schemas.openxmlformats.org/officeDocument/2006/relationships/image" Target="../media/image152.png"/><Relationship Id="rId4" Type="http://schemas.openxmlformats.org/officeDocument/2006/relationships/image" Target="../media/image135.png"/><Relationship Id="rId9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00.png"/><Relationship Id="rId5" Type="http://schemas.openxmlformats.org/officeDocument/2006/relationships/image" Target="../media/image135.png"/><Relationship Id="rId10" Type="http://schemas.openxmlformats.org/officeDocument/2006/relationships/image" Target="../media/image390.png"/><Relationship Id="rId4" Type="http://schemas.openxmlformats.org/officeDocument/2006/relationships/image" Target="../media/image142.png"/><Relationship Id="rId9" Type="http://schemas.openxmlformats.org/officeDocument/2006/relationships/image" Target="../media/image380.png"/><Relationship Id="rId14" Type="http://schemas.openxmlformats.org/officeDocument/2006/relationships/image" Target="../media/image15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41.png"/><Relationship Id="rId5" Type="http://schemas.openxmlformats.org/officeDocument/2006/relationships/image" Target="../media/image135.png"/><Relationship Id="rId15" Type="http://schemas.openxmlformats.org/officeDocument/2006/relationships/image" Target="../media/image159.png"/><Relationship Id="rId10" Type="http://schemas.openxmlformats.org/officeDocument/2006/relationships/image" Target="../media/image431.png"/><Relationship Id="rId4" Type="http://schemas.openxmlformats.org/officeDocument/2006/relationships/image" Target="../media/image142.png"/><Relationship Id="rId9" Type="http://schemas.openxmlformats.org/officeDocument/2006/relationships/image" Target="../media/image420.png"/><Relationship Id="rId1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60.png"/><Relationship Id="rId5" Type="http://schemas.openxmlformats.org/officeDocument/2006/relationships/image" Target="../media/image135.png"/><Relationship Id="rId15" Type="http://schemas.openxmlformats.org/officeDocument/2006/relationships/image" Target="../media/image156.png"/><Relationship Id="rId10" Type="http://schemas.openxmlformats.org/officeDocument/2006/relationships/image" Target="../media/image450.png"/><Relationship Id="rId4" Type="http://schemas.openxmlformats.org/officeDocument/2006/relationships/image" Target="../media/image142.png"/><Relationship Id="rId9" Type="http://schemas.openxmlformats.org/officeDocument/2006/relationships/image" Target="../media/image440.png"/><Relationship Id="rId14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60.png"/><Relationship Id="rId5" Type="http://schemas.openxmlformats.org/officeDocument/2006/relationships/image" Target="../media/image135.png"/><Relationship Id="rId15" Type="http://schemas.openxmlformats.org/officeDocument/2006/relationships/image" Target="../media/image161.png"/><Relationship Id="rId10" Type="http://schemas.openxmlformats.org/officeDocument/2006/relationships/image" Target="../media/image450.png"/><Relationship Id="rId4" Type="http://schemas.openxmlformats.org/officeDocument/2006/relationships/image" Target="../media/image142.png"/><Relationship Id="rId9" Type="http://schemas.openxmlformats.org/officeDocument/2006/relationships/image" Target="../media/image440.png"/><Relationship Id="rId1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460.png"/><Relationship Id="rId5" Type="http://schemas.openxmlformats.org/officeDocument/2006/relationships/image" Target="../media/image135.png"/><Relationship Id="rId15" Type="http://schemas.openxmlformats.org/officeDocument/2006/relationships/image" Target="../media/image162.png"/><Relationship Id="rId10" Type="http://schemas.openxmlformats.org/officeDocument/2006/relationships/image" Target="../media/image450.png"/><Relationship Id="rId4" Type="http://schemas.openxmlformats.org/officeDocument/2006/relationships/image" Target="../media/image142.png"/><Relationship Id="rId9" Type="http://schemas.openxmlformats.org/officeDocument/2006/relationships/image" Target="../media/image440.png"/><Relationship Id="rId1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65.png"/><Relationship Id="rId3" Type="http://schemas.openxmlformats.org/officeDocument/2006/relationships/image" Target="../media/image143.png"/><Relationship Id="rId7" Type="http://schemas.openxmlformats.org/officeDocument/2006/relationships/image" Target="../media/image137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540.png"/><Relationship Id="rId5" Type="http://schemas.openxmlformats.org/officeDocument/2006/relationships/image" Target="../media/image135.png"/><Relationship Id="rId15" Type="http://schemas.openxmlformats.org/officeDocument/2006/relationships/image" Target="../media/image167.png"/><Relationship Id="rId10" Type="http://schemas.openxmlformats.org/officeDocument/2006/relationships/image" Target="../media/image165.png"/><Relationship Id="rId4" Type="http://schemas.openxmlformats.org/officeDocument/2006/relationships/image" Target="../media/image142.png"/><Relationship Id="rId9" Type="http://schemas.openxmlformats.org/officeDocument/2006/relationships/image" Target="../media/image164.png"/><Relationship Id="rId14" Type="http://schemas.openxmlformats.org/officeDocument/2006/relationships/image" Target="../media/image16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7.xml"/><Relationship Id="rId7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.png"/><Relationship Id="rId4" Type="http://schemas.openxmlformats.org/officeDocument/2006/relationships/tags" Target="../tags/tag28.xml"/><Relationship Id="rId9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240016" y="1941432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7775678" y="1948827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367808" y="2132032"/>
            <a:ext cx="7824192" cy="293750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86F401-648E-CAD0-B288-E87F50AC20CA}"/>
              </a:ext>
            </a:extLst>
          </p:cNvPr>
          <p:cNvSpPr txBox="1"/>
          <p:nvPr/>
        </p:nvSpPr>
        <p:spPr>
          <a:xfrm>
            <a:off x="7732125" y="6068073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109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D0233F-69AB-8658-77C3-D25A0490EC84}"/>
              </a:ext>
            </a:extLst>
          </p:cNvPr>
          <p:cNvSpPr/>
          <p:nvPr/>
        </p:nvSpPr>
        <p:spPr>
          <a:xfrm>
            <a:off x="7464152" y="1981284"/>
            <a:ext cx="4104456" cy="16017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44272" y="5197650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First excited 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3951" y="3889542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710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513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316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5119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923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726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529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332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9135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939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742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5454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3486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31518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9550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7582" y="3889542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3152" y="3889542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30695" y="4114097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5101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3132" y="413667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4828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9215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5101" y="4145472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5098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68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31778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3723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7407" y="414962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9173" y="4153786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7803" y="415217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7948" y="4141315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71602" y="413806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40800" y="413324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7666" y="413759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21388" y="4133248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6BE5979F-E8FC-EE27-AEB2-A223A670E7E0}"/>
              </a:ext>
            </a:extLst>
          </p:cNvPr>
          <p:cNvSpPr/>
          <p:nvPr/>
        </p:nvSpPr>
        <p:spPr>
          <a:xfrm>
            <a:off x="10087867" y="4540514"/>
            <a:ext cx="2016263" cy="1786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90000" rIns="90000" bIns="90000" rtlCol="0" anchor="b"/>
          <a:lstStyle/>
          <a:p>
            <a:pPr>
              <a:lnSpc>
                <a:spcPct val="110000"/>
              </a:lnSpc>
            </a:pPr>
            <a:r>
              <a:rPr lang="en-US" sz="1200" b="1" dirty="0"/>
              <a:t>Caveat</a:t>
            </a:r>
          </a:p>
          <a:p>
            <a:pPr>
              <a:lnSpc>
                <a:spcPct val="110000"/>
              </a:lnSpc>
            </a:pPr>
            <a:endParaRPr lang="en-US" sz="1200" dirty="0"/>
          </a:p>
          <a:p>
            <a:pPr>
              <a:lnSpc>
                <a:spcPct val="110000"/>
              </a:lnSpc>
            </a:pPr>
            <a:r>
              <a:rPr lang="en-US" sz="1200" dirty="0"/>
              <a:t>Spins depicted as arrows is just a semi-classical approximation of an otherwise quantum mechanical expectation distribution</a:t>
            </a:r>
          </a:p>
        </p:txBody>
      </p:sp>
      <p:cxnSp>
        <p:nvCxnSpPr>
          <p:cNvPr id="59" name="Gerade Verbindung 9">
            <a:extLst>
              <a:ext uri="{FF2B5EF4-FFF2-40B4-BE49-F238E27FC236}">
                <a16:creationId xmlns:a16="http://schemas.microsoft.com/office/drawing/2014/main" id="{591CD9BB-B609-081A-5557-EB5F3639CF43}"/>
              </a:ext>
            </a:extLst>
          </p:cNvPr>
          <p:cNvCxnSpPr>
            <a:cxnSpLocks/>
          </p:cNvCxnSpPr>
          <p:nvPr/>
        </p:nvCxnSpPr>
        <p:spPr>
          <a:xfrm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12">
            <a:extLst>
              <a:ext uri="{FF2B5EF4-FFF2-40B4-BE49-F238E27FC236}">
                <a16:creationId xmlns:a16="http://schemas.microsoft.com/office/drawing/2014/main" id="{78440B70-893C-CE94-0FC0-DB2FCAA0FFCF}"/>
              </a:ext>
            </a:extLst>
          </p:cNvPr>
          <p:cNvCxnSpPr>
            <a:cxnSpLocks/>
          </p:cNvCxnSpPr>
          <p:nvPr/>
        </p:nvCxnSpPr>
        <p:spPr>
          <a:xfrm flipH="1">
            <a:off x="11813076" y="4560849"/>
            <a:ext cx="190323" cy="1903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220323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1A87C-3D73-37CE-56DA-8C51ED921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93034C-A002-517C-17CF-9503BCB18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2641" y="1014817"/>
            <a:ext cx="7086977" cy="18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2F2-78CB-ECFF-E464-CC416D184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5D762C-38B5-A624-F24A-2A8D931D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B67FAA-F52C-AF21-B0B3-703D0961C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8FB3E-5521-2740-7C93-7ED10EB9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13F7-0811-B986-4684-292B003B6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AD4CD2-A58A-C418-6D67-BE786C3F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DAEAEA7-4E2F-FA4D-20D7-E5BDAD42A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40B03EE-0121-4567-8908-F373748721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DF54EFC-A3DB-1AFB-6530-25475BA22A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B40E860-0C50-91F8-867B-F7A179EE1F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05784D9-5507-3082-EA58-2360BB06275B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64B27DD-DAB3-A4DA-DB73-0C3B4C17A61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969112-0510-829B-55F9-29BF2A5DAF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29948-E726-31FC-BC34-5233B82520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710DC16-71EF-264A-1D57-8C406AD0B681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5295E4-4B86-C05D-4E5C-72737BC8C7A8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2983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741673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72191" y="105395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like 2</a:t>
            </a:r>
            <a:r>
              <a:rPr lang="de-DE" sz="1600" baseline="30000" dirty="0"/>
              <a:t>nd</a:t>
            </a:r>
            <a:r>
              <a:rPr lang="de-DE" sz="1600" dirty="0"/>
              <a:t> </a:t>
            </a:r>
            <a:r>
              <a:rPr lang="de-DE" sz="1600" dirty="0" err="1"/>
              <a:t>quantized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63137" y="3462523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8C916E-BE77-16A8-7D55-C6588188C8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Checking the conditions</a:t>
            </a:r>
          </a:p>
          <a:p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Does </a:t>
            </a:r>
            <a:r>
              <a:rPr lang="en-US" dirty="0">
                <a:uFill>
                  <a:solidFill>
                    <a:srgbClr val="FF0000"/>
                  </a:solidFill>
                </a:uFill>
              </a:rPr>
              <a:t>fulfill</a:t>
            </a:r>
            <a:r>
              <a:rPr lang="en-US" dirty="0"/>
              <a:t> the Boson commutation relations</a:t>
            </a:r>
          </a:p>
          <a:p>
            <a:pPr marL="400050" lvl="1" indent="-400050">
              <a:buAutoNum type="romanLcParenBoth"/>
            </a:pPr>
            <a:endParaRPr lang="en-US" dirty="0"/>
          </a:p>
          <a:p>
            <a:pPr marL="400050" lvl="1" indent="-400050">
              <a:buAutoNum type="romanLcParenBoth"/>
            </a:pPr>
            <a:r>
              <a:rPr lang="en-US" dirty="0"/>
              <a:t>Fulfilled by definition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DCBEA4A-7CA0-1016-9C39-868EEA7A2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21" y="5023167"/>
            <a:ext cx="2677333" cy="455619"/>
          </a:xfrm>
          <a:prstGeom prst="rect">
            <a:avLst/>
          </a:prstGeom>
        </p:spPr>
      </p:pic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3298225" y="4823986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L-Form 21">
            <a:extLst>
              <a:ext uri="{FF2B5EF4-FFF2-40B4-BE49-F238E27FC236}">
                <a16:creationId xmlns:a16="http://schemas.microsoft.com/office/drawing/2014/main" id="{052A6BF2-E819-8954-1D69-8EF2FFC9F67A}"/>
              </a:ext>
            </a:extLst>
          </p:cNvPr>
          <p:cNvSpPr/>
          <p:nvPr/>
        </p:nvSpPr>
        <p:spPr>
          <a:xfrm rot="18355635">
            <a:off x="8721600" y="494540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3809FBC-11E6-E3DA-6AE5-1EBD2756D6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99" y="2448537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55B0EA-2B78-BC96-C87F-3188517B24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8" y="4876419"/>
            <a:ext cx="2117831" cy="45607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29E0FCB-4FAE-CFD5-DE65-62840BA612A0}"/>
              </a:ext>
            </a:extLst>
          </p:cNvPr>
          <p:cNvSpPr txBox="1"/>
          <p:nvPr/>
        </p:nvSpPr>
        <p:spPr>
          <a:xfrm>
            <a:off x="265612" y="4044571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5A8E0A22-BE72-7454-FC87-C47835200698}"/>
              </a:ext>
            </a:extLst>
          </p:cNvPr>
          <p:cNvSpPr/>
          <p:nvPr/>
        </p:nvSpPr>
        <p:spPr>
          <a:xfrm>
            <a:off x="4725487" y="2549130"/>
            <a:ext cx="373891" cy="1383597"/>
          </a:xfrm>
          <a:prstGeom prst="rightBrace">
            <a:avLst>
              <a:gd name="adj1" fmla="val 8333"/>
              <a:gd name="adj2" fmla="val 483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dirty="0"/>
              <a:t>	     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DFF2C6E-C14D-93AF-47AF-DD4920DC9BAC}"/>
              </a:ext>
            </a:extLst>
          </p:cNvPr>
          <p:cNvSpPr txBox="1"/>
          <p:nvPr/>
        </p:nvSpPr>
        <p:spPr>
          <a:xfrm>
            <a:off x="5099378" y="298741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endParaRPr lang="de-DE" sz="1600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D48ADB6-6C58-DFA2-62E0-68AEFFE445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4" y="3027595"/>
            <a:ext cx="772571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L-Form 2">
            <a:extLst>
              <a:ext uri="{FF2B5EF4-FFF2-40B4-BE49-F238E27FC236}">
                <a16:creationId xmlns:a16="http://schemas.microsoft.com/office/drawing/2014/main" id="{F424491C-7F27-73CE-2224-29C9643D8023}"/>
              </a:ext>
            </a:extLst>
          </p:cNvPr>
          <p:cNvSpPr/>
          <p:nvPr/>
        </p:nvSpPr>
        <p:spPr>
          <a:xfrm rot="18355635">
            <a:off x="10523809" y="480878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2DCC-8DF9-0ECD-EF71-B8BE7D62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23CD-7D88-5811-2484-1841DFAD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Linearized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E646E-0C03-0192-A105-FE2B8E5812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Sacrifices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Hence (ii) is violated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F7638A-1BD3-33D0-1888-2A0CB0E9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1E11C-B289-4D6F-5246-6E2372D88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37572B-E35B-D857-01F0-ECB08EBE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A9E67B2-E031-0A1B-B0D8-9F367E808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99" y="4925770"/>
            <a:ext cx="4334352" cy="115795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DE565A2-118E-238E-28D8-DA4BAA5EF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0" y="4250566"/>
            <a:ext cx="1547839" cy="3451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8E7CA6-FBC2-AB91-7AD8-8D4300DE2B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3" y="4748574"/>
            <a:ext cx="1161149" cy="3543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FEDA807-2E67-8236-C3F8-5E8ACE8D85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3" y="5237629"/>
            <a:ext cx="1141528" cy="267116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A50D2DF8-8DAD-C92C-FA7A-C1A41099ED0A}"/>
              </a:ext>
            </a:extLst>
          </p:cNvPr>
          <p:cNvSpPr/>
          <p:nvPr/>
        </p:nvSpPr>
        <p:spPr>
          <a:xfrm rot="18841772">
            <a:off x="6030452" y="4561638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0C30155A-69ED-AD2E-D579-DC85DF2D9E41}"/>
              </a:ext>
            </a:extLst>
          </p:cNvPr>
          <p:cNvSpPr/>
          <p:nvPr/>
        </p:nvSpPr>
        <p:spPr>
          <a:xfrm rot="18355635">
            <a:off x="2006498" y="4839967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C6B0E8F6-5EC0-9D42-AF43-ABBC62AE6025}"/>
              </a:ext>
            </a:extLst>
          </p:cNvPr>
          <p:cNvSpPr/>
          <p:nvPr/>
        </p:nvSpPr>
        <p:spPr>
          <a:xfrm>
            <a:off x="7152656" y="4312514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D3EC3174-63C3-71F7-F690-D451AD8B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8EC79B8-276B-DC64-E4AF-A760BBA31E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DC4037EE-956F-963D-E4DF-D6424B6FD341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4DFB753B-A756-EF38-0268-B3A71CE882E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507DDF5D-0B86-14DE-6DF8-464E0ED5831D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670689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783DCF-6787-24D0-4C85-5D1E485CD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CDD1-229A-61B8-3DC1-C1CB460E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5199C-5EF0-F8A6-2F12-B337CF5E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1F557-129B-6AEC-ABB5-A99C29B28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4A9614-95BA-755C-CB4E-0408EC572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456725-53E8-C190-7F59-90FBA39D0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BD3468-560D-1EC4-D20B-60EFC1E5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70655846-1BCF-1561-7519-727458568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302D37-95C1-7C17-957B-488A110F1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2D0A4B9-1471-EF9C-8E08-F3B130EE31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332F5D6-36D6-5755-5184-C2B0D5C21D0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34BFB26-F1EB-277C-39E8-2B2183C6D8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BA55F8FA-DB25-5BBF-D160-0D0FCDC4F048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F3671DF-9017-7A08-70C4-275D61DA20AF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D84A2C0-9BAA-B1F5-E56B-E6F5C711BE47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B4A667E8-6409-1B71-1993-3DE84BB20C0E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7557F92-AAA6-C110-BE5E-B9F308226842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6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1F93-9F9E-F84E-ADF5-7787EF89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B31FD-C7C6-7169-7FBE-11F14D52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F32E-B797-BA23-2A34-E13738843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CF296-EC19-096D-84CA-F0784EFA7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7CBEA-8A4C-A494-C34A-4CEF65E99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E8748A-0E50-F75F-B91C-CB2B92ED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E05DD0E-E28D-7684-FBBD-71D2452DD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D48898-B80B-7FB2-3425-877493574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72367" cy="110783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980353-0002-5588-3A29-03D0AE0E16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6ED9001-3A6E-D5DE-D0DA-17FA0A6C66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90B26F6-2969-AFEA-FC92-B5A446BB8A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C577EC4-F08F-BFE6-DE83-178E1C669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26C11BDA-F6BF-7591-93F2-A586B1AE2643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0A9AC89-F384-D736-260D-D6545ABC39E4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E404557-DFD3-8D96-66BF-1FD61B6F05F6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696A7F-EADD-DCE5-39F8-54E25854F318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988AE825-D94E-8C0F-6BC6-51DE8305AC30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CDB6775-B96D-524D-BBC7-8E71F404C810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5D7246F-13A8-76EE-B26F-2B1D7D0BFEA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71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89AB2D-E518-DFA5-880E-43F4CD6BFD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D2BE7A51-4F10-E815-837E-9A659BA2B55C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EB0060-F191-9736-AB7C-1A1C6D5C05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820C-8A60-F2C7-4B3D-FECBD442A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F37BB-23D5-3B3A-04DF-EC65F0DF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1725F-D26C-16ED-0FF0-4BCC22E7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208EC-CE16-8D4C-7B9E-BA18E02B8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9D364C0-3203-F1B1-E914-22DE0736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4246EAAE-3EEF-FC6D-C728-B9CDEF471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3EABABA2-85CE-BBD4-7E68-DE9ED97CB256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815EB2A-0D2A-7B77-472C-0DC912791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0A691A-1A02-6882-ABC6-2920DFCFC2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D3A0427A-7D3A-2D8B-4D22-137424ABFAC5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A24CCBBD-816A-2A63-1AEA-A7475A364A06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1BF1814-29B6-1564-F82A-BFC477A06C7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C916E153-7DDC-256E-CFF0-51EC47009058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94A4EA4-4933-6ABE-8062-F3E59F93EEAB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9F1991E-50B9-98B0-C30E-90DD6C864A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8EA71F-6DC2-582B-F195-8ADE9C2F1B6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7B1FDA5-82DD-4817-F75D-3BBF64D9C29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E4F01A-0456-5DC2-3A47-C768CC601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0CC8247-8029-31EA-4CF5-908B38BFEE6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1071550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6068-BE6B-86D0-5126-8A127B24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5036E-A67C-2A8F-A393-3EAB79D4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2D5398-62BA-0C31-5231-35EAD63FC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102379-FB0E-A8FB-7355-F0F01E943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3B3277C-68F6-0ABE-E47E-50B4E1D5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EE15A4CB-2634-5C44-F648-ACF2ECF00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761117-5627-EFFA-76CC-0FA5CFA0EC59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FDCAC7-D3E5-08E8-7787-D748D7378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3CEBF6E-DB16-DCC0-C315-39E95F547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727B5330-5263-38D1-68B0-8213EC7B298B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B8EBE88-16CB-8F77-CBBF-47EA6A03520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3704D3A-6993-EFB6-D6AF-2B3F240751B3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5A3F51A4-B373-66EF-10F4-9ADE1BF209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4916502" cy="151638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2A75CB9-211B-E81C-AFB1-6D5A7F1799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29C855E5-264A-984A-8102-DF0428D36FF2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C3EF2042-6C49-5861-C536-0AA053846594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D7C88C77-1B55-038E-D256-421A3BEC3366}"/>
              </a:ext>
            </a:extLst>
          </p:cNvPr>
          <p:cNvSpPr/>
          <p:nvPr/>
        </p:nvSpPr>
        <p:spPr>
          <a:xfrm rot="16200000">
            <a:off x="4493202" y="2886375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C495C6-55DB-9B5F-40EC-E8DF926AE179}"/>
              </a:ext>
            </a:extLst>
          </p:cNvPr>
          <p:cNvSpPr txBox="1"/>
          <p:nvPr/>
        </p:nvSpPr>
        <p:spPr>
          <a:xfrm>
            <a:off x="9873737" y="3351536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3E36DD-301B-00A4-C2FA-A466C3AD708E}"/>
              </a:ext>
            </a:extLst>
          </p:cNvPr>
          <p:cNvCxnSpPr>
            <a:cxnSpLocks/>
          </p:cNvCxnSpPr>
          <p:nvPr/>
        </p:nvCxnSpPr>
        <p:spPr>
          <a:xfrm>
            <a:off x="6969469" y="4653136"/>
            <a:ext cx="23869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682F4BA-5969-F787-FDE6-CE394820B7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87" y="53248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EA2974-51F5-B11D-E16D-D0EA896A18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7" y="1760662"/>
            <a:ext cx="3214828" cy="53464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E52C9C4-58FC-3762-26AC-A201B324055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9" y="5492704"/>
            <a:ext cx="4181356" cy="60430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3CA246C-53BF-2C56-783E-894DBDDB07A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8" y="4232390"/>
            <a:ext cx="4999143" cy="59369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F353B69-8C7E-ECDF-D618-FD4622205053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</p:spTree>
    <p:extLst>
      <p:ext uri="{BB962C8B-B14F-4D97-AF65-F5344CB8AC3E}">
        <p14:creationId xmlns:p14="http://schemas.microsoft.com/office/powerpoint/2010/main" val="4127963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91233C-2D2A-3B24-D89B-1DAABA04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F9D84-DCB3-B54C-A20D-CD0C5D9D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B2352-3FA2-61C2-C05D-97714085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407FD3-09DB-AE6A-B93C-86324247A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687A89-5736-B352-255A-9ED2C3D0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8D2CAB-C795-9241-72E3-1E32C99599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8" y="1556792"/>
            <a:ext cx="5930515" cy="39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6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8FB899-C3F5-CDB3-7F7E-66FBA0F2E4BB}"/>
              </a:ext>
            </a:extLst>
          </p:cNvPr>
          <p:cNvSpPr txBox="1">
            <a:spLocks/>
          </p:cNvSpPr>
          <p:nvPr/>
        </p:nvSpPr>
        <p:spPr>
          <a:xfrm>
            <a:off x="7320136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explains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BB40DC-2188-4B47-ED81-CAA8FA1D4156}"/>
              </a:ext>
            </a:extLst>
          </p:cNvPr>
          <p:cNvSpPr txBox="1">
            <a:spLocks/>
          </p:cNvSpPr>
          <p:nvPr/>
        </p:nvSpPr>
        <p:spPr>
          <a:xfrm>
            <a:off x="7216284" y="68521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EFED3F9-EF73-4F0B-DEF0-1F2573E190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sp>
        <p:nvSpPr>
          <p:cNvPr id="63" name="Inhaltsplatzhalter 15">
            <a:extLst>
              <a:ext uri="{FF2B5EF4-FFF2-40B4-BE49-F238E27FC236}">
                <a16:creationId xmlns:a16="http://schemas.microsoft.com/office/drawing/2014/main" id="{B5BEB9EE-07EE-9687-1546-755D1E31D83C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928378-C5C6-9575-3755-7726460A73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65" name="Textfeld 64">
            <a:extLst>
              <a:ext uri="{FF2B5EF4-FFF2-40B4-BE49-F238E27FC236}">
                <a16:creationId xmlns:a16="http://schemas.microsoft.com/office/drawing/2014/main" id="{5A0D7694-EF8E-EBB2-A82A-82AAC5143E48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77BEC-7E74-11B8-74A0-878B17214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81B82-4817-0788-69F2-5FEEF8D5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1C15A8-CB99-EF91-685A-6B5736EE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156E-DA93-7A4F-34CB-3B210EDF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C8AFB-C665-6BD5-F1A2-40F3EF5D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49A5CF-1B00-84E1-681C-11E393BE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1373" y="1942772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E6E1997-5ECF-35BE-1180-C3C6B864A6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52724EC9-92C6-5F8E-E567-E0B5AB4682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4585F78F-A54F-81D4-1696-345DA0A5ED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" y="5433043"/>
            <a:ext cx="3311238" cy="598837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58D78229-AD14-B0A6-E3AC-C3DAA750DD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27FA093B-32DE-767D-F9A8-3B8B4385FF2E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28F741C-C47D-8A91-4370-41E118F0103C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805DA-8891-CDEF-644C-93C652B284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BB4A-70D1-F5F1-E34F-1F872927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25D60-4D1D-B5A7-26CF-358F2950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D2D1-8F56-2C5D-3634-9807D10E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8F5BF-359C-76D8-150C-FD309B48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F1F772-7437-5F6B-0864-87BF0AFE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2757DF6F-26B9-0360-E9EA-DA70D33548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3" y="3062035"/>
            <a:ext cx="5189178" cy="162248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6B87358-7842-43A7-9FCA-F2B9AFD3B5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3" y="5334610"/>
            <a:ext cx="5400040" cy="708452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9401432D-F385-65DF-ED11-4AACA2DF1A6D}"/>
              </a:ext>
            </a:extLst>
          </p:cNvPr>
          <p:cNvSpPr txBox="1"/>
          <p:nvPr/>
        </p:nvSpPr>
        <p:spPr>
          <a:xfrm>
            <a:off x="6359537" y="54474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diagonalize this ?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EBD344-221A-C0C7-827B-32060A4C840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29" y="2886522"/>
            <a:ext cx="2283719" cy="172034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57C9A4C9-527C-4C0A-95A0-CA96FAAC5C24}"/>
              </a:ext>
            </a:extLst>
          </p:cNvPr>
          <p:cNvSpPr txBox="1">
            <a:spLocks/>
          </p:cNvSpPr>
          <p:nvPr/>
        </p:nvSpPr>
        <p:spPr>
          <a:xfrm>
            <a:off x="6192457" y="2532650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Linearized HP</a:t>
            </a:r>
            <a:endParaRPr lang="en-US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83A0CDA-A502-4D6C-DF37-91982D20643F}"/>
              </a:ext>
            </a:extLst>
          </p:cNvPr>
          <p:cNvCxnSpPr>
            <a:cxnSpLocks/>
          </p:cNvCxnSpPr>
          <p:nvPr/>
        </p:nvCxnSpPr>
        <p:spPr>
          <a:xfrm>
            <a:off x="4360640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74F1A4AA-90D2-7F30-5B08-BCCEB262A242}"/>
              </a:ext>
            </a:extLst>
          </p:cNvPr>
          <p:cNvCxnSpPr>
            <a:cxnSpLocks/>
          </p:cNvCxnSpPr>
          <p:nvPr/>
        </p:nvCxnSpPr>
        <p:spPr>
          <a:xfrm>
            <a:off x="5174473" y="5805264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5">
            <a:extLst>
              <a:ext uri="{FF2B5EF4-FFF2-40B4-BE49-F238E27FC236}">
                <a16:creationId xmlns:a16="http://schemas.microsoft.com/office/drawing/2014/main" id="{D005ABF3-9016-1FBC-BAF3-37DB15837CF9}"/>
              </a:ext>
            </a:extLst>
          </p:cNvPr>
          <p:cNvSpPr txBox="1">
            <a:spLocks/>
          </p:cNvSpPr>
          <p:nvPr/>
        </p:nvSpPr>
        <p:spPr>
          <a:xfrm>
            <a:off x="281373" y="1942772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Considering more interactions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36521503-3107-913A-BF5F-5B0761FE38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756737"/>
            <a:ext cx="4399809" cy="55783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5526FD-3F81-3EF2-5EA5-2D0663CB9F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41" y="1637502"/>
            <a:ext cx="2014666" cy="93440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890DDE52-8432-1046-0F75-B15A5E7487A6}"/>
              </a:ext>
            </a:extLst>
          </p:cNvPr>
          <p:cNvSpPr txBox="1"/>
          <p:nvPr/>
        </p:nvSpPr>
        <p:spPr>
          <a:xfrm>
            <a:off x="9899581" y="115912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In-plane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chemeClr val="accent1"/>
                </a:solidFill>
              </a:rPr>
              <a:t>anisotropy</a:t>
            </a:r>
          </a:p>
        </p:txBody>
      </p:sp>
    </p:spTree>
    <p:extLst>
      <p:ext uri="{BB962C8B-B14F-4D97-AF65-F5344CB8AC3E}">
        <p14:creationId xmlns:p14="http://schemas.microsoft.com/office/powerpoint/2010/main" val="2803466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CA91-84BA-9242-FC11-6287C1FD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28EBB-9882-3672-FAAE-C5F569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9CDDA-9CBF-A847-B5E5-FD7A62D5F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3B55D-E342-0D6C-5204-1FABCE86D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D6A940-76A6-917E-EF6C-B4F77ED4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B06470D-F4FA-3B4B-B887-302DE634C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52F0F311-4029-DE3B-081B-77C77A90F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090" cy="1426384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6F964-B154-1F08-A75D-78003871F0C5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55D55A7E-7260-D37B-50A2-131B88816E5E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1B68E0B-8B3D-331F-86F7-82BD358614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0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99099D1F-24EE-13F4-C264-00CA70A21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37C1-2435-50C4-3208-4F911E5A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10EE3-A82A-B4AC-616F-BC82A8B8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C7295-66C9-3046-84F1-2F8B968A1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139C8-557C-72C2-4F80-F4AF1CAB7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8979EE-E3C6-64DE-09D8-DAB11C004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65DEBB3-B0A6-9D1E-D49B-4A8347FD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700808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Solve this: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With this we need a new set of operators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CB4EB0-B257-A4BD-C14F-8EF2AD07AB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53" y="5458286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D34783E-3F87-E3FA-9821-D34CFF5A7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370750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A1CBDCA-523E-8AB2-A4FC-C9CE7E075CE4}"/>
              </a:ext>
            </a:extLst>
          </p:cNvPr>
          <p:cNvSpPr/>
          <p:nvPr/>
        </p:nvSpPr>
        <p:spPr>
          <a:xfrm>
            <a:off x="6610498" y="5583959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B1CABD16-4115-DC47-E0F9-2537D521CF7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2436" cy="1783269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16931A-9668-1C90-2F0E-AFE6CDEC0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95E6494-0B7B-5ACF-6145-AB87C52CAD0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E7C9DC2-2F2B-8700-050D-A352DC1AECC2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EBCD20A9-C7BB-D031-7423-5EBD7D285B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6" y="4286509"/>
            <a:ext cx="4618499" cy="968482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310C973B-520D-AE56-0AEF-51B7ABBCA997}"/>
              </a:ext>
            </a:extLst>
          </p:cNvPr>
          <p:cNvSpPr txBox="1"/>
          <p:nvPr/>
        </p:nvSpPr>
        <p:spPr>
          <a:xfrm>
            <a:off x="9624392" y="5952494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B.Latz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Thesis,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Heidelberg, (2009)</a:t>
            </a:r>
          </a:p>
        </p:txBody>
      </p:sp>
    </p:spTree>
    <p:extLst>
      <p:ext uri="{BB962C8B-B14F-4D97-AF65-F5344CB8AC3E}">
        <p14:creationId xmlns:p14="http://schemas.microsoft.com/office/powerpoint/2010/main" val="4112684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B17BBDF-FECF-2363-A4AE-9B1F92B4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6A691-0896-59E1-7C2D-08D8703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13EA6-FDBD-B08D-71E7-92ABB4D0C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667D82-D0FC-9611-BC66-6AC887817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7FC62E0-EA69-2754-76B5-CDE2040A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1531403-9EBC-3EB1-90DB-E15189AE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AA30F41-E15A-F76B-0A0C-2316A7E7C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3959817"/>
            <a:ext cx="4558426" cy="611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7D9ADBD-90EA-3CA8-28C1-0BED6C7756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7" y="4913254"/>
            <a:ext cx="9660278" cy="97094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00CDFC-C9F5-85F8-3C79-1122EF8F16B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39DC871-7C71-6B37-22B2-152AB453795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01B0E03-9C91-F8A7-4984-E0BB58AB8986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6FDB4B0-38A2-65DF-E182-B9317BF86037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F83DEF4-3037-A18C-087F-AD6343BEEE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028A5A6-AC0C-D44D-D2BB-E19AEAE9751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40" y="3087267"/>
            <a:ext cx="2144240" cy="95378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CB034-BD56-94FC-38CF-F52AE0F18A6F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9CA9F2-580D-101C-ABE9-3D4D28D97EB1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0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78F6-8A9C-6210-B68A-DE6404C3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C59E-7830-48E3-CAD7-D8374336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10C85-5F46-4DDF-53F5-2ABCFBE5E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9EDD3-7F84-7D63-48A5-FD7945A5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1095F8-FD43-4162-DA76-E305C450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C4A7A0E-0CF9-039A-3EF0-3C966D53B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913B301-021E-B7CC-232D-7A6E893EF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293537"/>
            <a:ext cx="1656381" cy="670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529D7C3-3902-E670-816E-B97F2ED03B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7" y="2600339"/>
            <a:ext cx="1772513" cy="758012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EE6E2DD0-8B5F-6A55-2766-0160BF1950ED}"/>
              </a:ext>
            </a:extLst>
          </p:cNvPr>
          <p:cNvSpPr/>
          <p:nvPr/>
        </p:nvSpPr>
        <p:spPr>
          <a:xfrm rot="5400000">
            <a:off x="9112816" y="2187115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75E6239-83E6-F2D5-DAF9-49B44F96A67E}"/>
              </a:ext>
            </a:extLst>
          </p:cNvPr>
          <p:cNvSpPr txBox="1"/>
          <p:nvPr/>
        </p:nvSpPr>
        <p:spPr>
          <a:xfrm>
            <a:off x="8688485" y="3623899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They still fulfill bosonic commutation relations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A6A70E-75FC-F138-39AB-630535656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9" y="4068234"/>
            <a:ext cx="4037676" cy="185245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F4CA515-CCBD-BD99-034C-D2B440A26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923" y="4540478"/>
            <a:ext cx="1221197" cy="35639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A7365AE-F392-F5F0-62FB-0506743832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32" y="5195541"/>
            <a:ext cx="1199067" cy="268110"/>
          </a:xfrm>
          <a:prstGeom prst="rect">
            <a:avLst/>
          </a:prstGeom>
        </p:spPr>
      </p:pic>
      <p:sp>
        <p:nvSpPr>
          <p:cNvPr id="31" name="L-Form 30">
            <a:extLst>
              <a:ext uri="{FF2B5EF4-FFF2-40B4-BE49-F238E27FC236}">
                <a16:creationId xmlns:a16="http://schemas.microsoft.com/office/drawing/2014/main" id="{C2DB8C83-4C64-1E75-CE41-E690ADA717C2}"/>
              </a:ext>
            </a:extLst>
          </p:cNvPr>
          <p:cNvSpPr/>
          <p:nvPr/>
        </p:nvSpPr>
        <p:spPr>
          <a:xfrm rot="18355635">
            <a:off x="6777640" y="4158843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12F338F9-7DE3-47C9-D8E7-CEBB0CDB4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2247979"/>
            <a:ext cx="5381744" cy="1425540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F4C10F4-4495-D630-645F-6F500897D393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9065F2B-405F-B5FE-8B11-3463BDCF2A8A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803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CD599-0EA5-A05C-638F-2096F57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5D57C9B8-9AA5-0766-ECA0-7E722701C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FBBADDD-434E-D070-D1A5-C2F2EF6F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A6D241-2996-0991-9A0E-0EA753B5A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7C7CC-B70A-747B-E656-E0928631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E3C72-BA7A-DAE9-ABDD-BAE651B44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EA068D-5C44-424E-5409-8A74FC3C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D45E2BC-D6D4-6882-E8A9-CDC0F62FFE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016719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9728E1-82BE-A6CB-D3F0-E8576679CF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F53BBDB-FFBB-A7B0-3A11-004D8F06C25C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CA411922-AD66-4BA6-781D-6FB8C880A8E3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752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DBA8-A82A-890E-87AA-1CD3CB5C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E9316D-3BF4-539A-3166-E47FDE3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EAD22-22EC-9AD9-75D2-EF759BD2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69B2F-5630-A816-BAF7-67666A599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7DDFAB-1BD5-5F74-9E7D-63BA0077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63210F2-9392-BF0C-7608-2168EF32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How to diagonalize this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348F825-6B85-4D42-EF10-57084505C2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902388"/>
            <a:ext cx="1772513" cy="7580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79535B-224F-EF82-E629-FDFA540C4FC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05017"/>
            <a:ext cx="1692338" cy="32018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89A0B2C-4EEB-CB92-B14D-E26662E518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9" y="5526524"/>
            <a:ext cx="2630724" cy="6229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E6088A-5E8F-BE55-08CF-118978B8BC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2" y="2246817"/>
            <a:ext cx="5382783" cy="2542926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5DC6900-7540-0552-6A9A-19FCFDB3A7D7}"/>
              </a:ext>
            </a:extLst>
          </p:cNvPr>
          <p:cNvCxnSpPr>
            <a:cxnSpLocks/>
          </p:cNvCxnSpPr>
          <p:nvPr/>
        </p:nvCxnSpPr>
        <p:spPr>
          <a:xfrm>
            <a:off x="4367808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90DE4FE-64EB-62F2-81AE-09DF46A4549B}"/>
              </a:ext>
            </a:extLst>
          </p:cNvPr>
          <p:cNvCxnSpPr>
            <a:cxnSpLocks/>
          </p:cNvCxnSpPr>
          <p:nvPr/>
        </p:nvCxnSpPr>
        <p:spPr>
          <a:xfrm>
            <a:off x="5181641" y="2708920"/>
            <a:ext cx="5040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15">
            <a:extLst>
              <a:ext uri="{FF2B5EF4-FFF2-40B4-BE49-F238E27FC236}">
                <a16:creationId xmlns:a16="http://schemas.microsoft.com/office/drawing/2014/main" id="{1F0C8BA7-388F-1C54-9696-B3BC1B502371}"/>
              </a:ext>
            </a:extLst>
          </p:cNvPr>
          <p:cNvSpPr txBox="1">
            <a:spLocks/>
          </p:cNvSpPr>
          <p:nvPr/>
        </p:nvSpPr>
        <p:spPr>
          <a:xfrm>
            <a:off x="4639296" y="4811586"/>
            <a:ext cx="5568949" cy="1364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Lattice Fourier transformation</a:t>
            </a:r>
          </a:p>
          <a:p>
            <a:endParaRPr lang="en-US" dirty="0"/>
          </a:p>
        </p:txBody>
      </p:sp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036FD774-1D4C-B0D1-DF07-CE053095129F}"/>
              </a:ext>
            </a:extLst>
          </p:cNvPr>
          <p:cNvSpPr/>
          <p:nvPr/>
        </p:nvSpPr>
        <p:spPr>
          <a:xfrm>
            <a:off x="3935760" y="4293096"/>
            <a:ext cx="504056" cy="143936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59C15D-2761-ED7E-5633-B5F5C103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E0D2A0F0-223B-419A-C17A-DF98DCF27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18711-EDBF-93A4-3914-12A1E5F8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75E7A1-858E-18FB-10B6-65C916D3F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CD5EC2-05E6-D0CA-1900-8A0D8ED60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A3B99F-96CF-4BE6-9E3C-46B6BC8B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FD11B26-0EB6-D5E6-D103-9169E6FE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629E285-E96C-BDB6-D450-D04AAE5D3EA4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FB2B11-CAD9-9703-D6D3-CA8896056B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F71A08B-A01B-0C83-56B4-8D9DB08C9E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7D95FBF-C49D-2947-542C-989721E52AF7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6324C4-4585-FFDA-157F-2FADE17411B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9D8886C-1E19-DBDA-06D9-8A52D43D869E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4B2330-8802-329D-529A-1B5FE27E37E4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4CC638A9-E491-E9ED-8D65-49F81861E9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76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388E2-FC80-76FD-3667-90F09937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D405-3F0D-5C4D-BBF3-5CC2C65D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3B2D3B-4897-0CA9-7B19-309C76B1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057282-BF77-F703-7F48-2F5C6B2F1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B748-E792-6B33-475E-D07F1B67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3BC25C8-DD66-A754-448E-D5885E2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C775A9-A715-0CC0-7275-0B950B5A87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4"/>
            <a:ext cx="5368098" cy="135839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2C42D9-3DB5-3538-5154-80B978F6BC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4FF3283-B356-2834-3FB6-3D575E5A0360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2FF87E-A14D-22FE-264D-91070F661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59FB5CD-BEFA-58CB-68D9-1DAAE44DDFD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8" y="1068390"/>
            <a:ext cx="6217437" cy="21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17,585"/>
  <p:tag name="OUTPUTTYPE" val="PNG"/>
  <p:tag name="IGUANATEXVERSION" val="162"/>
  <p:tag name="LATEXADDIN" val="\documentclass{article}&#10;\usepackage{amsmath}&#10;\pagestyle{empty}&#10;\begin{document}&#10;&#10;\begin{align*}&#10;\left[ \hat{S}_i^+,\hat{S}_j^- \right] = \ldots = 2 \hat{S}_i^z \delta_{i,j}&#10;\end{align*}&#10;&#10;&#10;\end{document}"/>
  <p:tag name="IGUANATEXSIZE" val="20"/>
  <p:tag name="IGUANATEXCURSOR" val="14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18"/>
  <p:tag name="ORIGINALWIDTH" val="2121,485"/>
  <p:tag name="OUTPUTTYPE" val="PNG"/>
  <p:tag name="IGUANATEXVERSION" val="162"/>
  <p:tag name="LATEXADDIN" val="\documentclass{article}&#10;\usepackage{amsmath}&#10;\pagestyle{empty}&#10;\begin{document}&#10;&#10;\begin{align*}&#10;[\hat{a}_{i},\hat{a}_{j}^\dagger] &#10;&amp;= \frac{1}{{2S}}\left[\hat{S}_i^+,\hat{S}_j^-\right] = \frac{1}{{S}} \hat{S}_i^z \delta_{i,j}\neq \delta_{i,j}\\&#10;&amp;\approx \frac{S}{S} \delta_{i,j} = \delta_{i,j}&#10;\end{align*}&#10;&#10;&#10;\end{document}"/>
  <p:tag name="IGUANATEXSIZE" val="20"/>
  <p:tag name="IGUANATEXCURSOR" val="2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69,9287"/>
  <p:tag name="OUTPUTTYPE" val="PNG"/>
  <p:tag name="IGUANATEXVERSION" val="162"/>
  <p:tag name="LATEXADDIN" val="\documentclass{article}&#10;\usepackage{amsmath}&#10;\pagestyle{empty}&#10;\begin{document}&#10;&#10;\begin{align*}&#10;[\hat{a}_{i}^\dagger,\hat{a}_{j}^\dagger] &#10;&amp;= 0&#10;\end{align*}&#10;&#10;&#10;\end{document}"/>
  <p:tag name="IGUANATEXSIZE" val="20"/>
  <p:tag name="IGUANATEXCURSOR" val="12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59,4301"/>
  <p:tag name="OUTPUTTYPE" val="PNG"/>
  <p:tag name="IGUANATEXVERSION" val="162"/>
  <p:tag name="LATEXADDIN" val="\documentclass{article}&#10;\usepackage{amsmath}&#10;\pagestyle{empty}&#10;\begin{document}&#10;&#10;\begin{align*}&#10;[\hat{a}_{i},\hat{a}_{j}] &#10;&amp;= 0&#10;\end{align*}&#10;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1704,537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n \hat{a}_{n} \exp(-\text{i} \vec{k} \vec{r}_{n}),\\&#10;    \hat{a}^\dagger(\vec{k}) &amp;= \frac{1}{\sqrt{N}} \sum_n \hat{a}^\dagger_{n} \exp(\text{i} \vec{k} \vec{r}_{n}).&#10;\end{align*}&#10;&#10;&#10;\end{document}"/>
  <p:tag name="IGUANATEXSIZE" val="16"/>
  <p:tag name="IGUANATEXCURSOR" val="30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416,948"/>
  <p:tag name="OUTPUTTYPE" val="PNG"/>
  <p:tag name="IGUANATEXVERSION" val="162"/>
  <p:tag name="LATEXADDIN" val="\documentclass{article}&#10;\usepackage{amsmath}&#10;\pagestyle{empty}&#10;\begin{document}&#10;&#10;&#10;\begin{align*}&#10;    \hat{a}_j(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11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577,803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= \ldots&#10;      &amp;= - \frac{\text{i}}{\hbar} \mathscr{H}^{\text{SW}}_{\vec{k}}\hat{a}(\vec{k})&#10;\end{align*}&#10;&#10;&#10;&#10;\end{document}"/>
  <p:tag name="IGUANATEXSIZE" val="20"/>
  <p:tag name="IGUANATEXCURSOR" val="176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1,7135"/>
  <p:tag name="ORIGINALWIDTH" val="2045,744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=\ldots&#10;&amp;= JS\sum_{\Delta} \left(1 -\cos\left(\vec{k}\cdot\vec{r}_\Delta \right)\right) \\&#10;\end{align*}&#10;&#10;&#10;&#10;\end{document}"/>
  <p:tag name="IGUANATEXSIZE" val="20"/>
  <p:tag name="IGUANATEXCURSOR" val="15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2,01"/>
  <p:tag name="ORIGINALWIDTH" val="2902,887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S\left( J_0 - J_{\vec{k}}\right) \\&#10;&amp;= S \sum_\Delta J \exp(0) - \sum_\Delta J \exp\left(-\text{i} \vec{k} (r_\Delta)\right)\\&#10;&amp;= zJS  + JS\sum_{\Delta&gt;0} -\exp\left(-\text{i}\vec{k}\cdot\vec{r}_\Delta \right) -\exp\left(\text{i}\vec{k}\cdot\vec{r}_\Delta \right)  \\&#10;&amp;= zJS +  JS\sum_{\Delta&gt;0} -2\cos\left(\vec{k}\cdot\vec{r}_\Delta \right) \\&#10;&amp;= zJS +  JS\sum_{\Delta} -\cos\left(\vec{k}\cdot\vec{r}_\Delta \right) \\&#10;&amp;= JS\sum_{\Delta} \left(1 -\cos\left(\vec{k}\cdot\vec{r}_\Delta \right)\right) \\&#10;\end{align*}&#10;&#10;&#10;&#10;\end{document}"/>
  <p:tag name="IGUANATEXSIZE" val="20"/>
  <p:tag name="IGUANATEXCURSOR" val="649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620,54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_{\text{iso}}    &#10;&amp;\approx - E_0 -\sum_{i,j} \mathscr{H}^{\text{SW}}_{i,j} \cdot   \hat{a}_{i}^\dagger \hat{a}_j    \\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1,6536"/>
  <p:tag name="ORIGINALWIDTH" val="2534,683"/>
  <p:tag name="OUTPUTTYPE" val="PNG"/>
  <p:tag name="IGUANATEXVERSION" val="162"/>
  <p:tag name="LATEXADDIN" val="\documentclass{article}&#10;\usepackage{amsmath}&#10;\usepackage{mathrsfs}&#10;\pagestyle{empty}&#10;\begin{document}&#10;&#10;\begin{align*}&#10;  \hat{S}_i \cdot \mathscr{K}_{i}  \cdot \hat{S}_i &amp;= K \hat{S}_i^x \cdot \hat{S}_i^x \\&#10;&amp;\approx  K  \frac{{S}}{2} \left( \hat{a}_{i}\hat{a}_{i} + \hat{a}_{i}\hat{a}_{i}^\dagger + \hat{a}_{i}^\dagger \hat{a}_{i} + \hat{a}_{i}^\dagger\hat{a}_{i}^\dagger\right)\\&#10;&amp;=  K  \frac{{S}}{2} \left( \hat{a}_{i}\hat{a}_{i} +  2\hat{a}_{i}^\dagger \hat{a}_{i} + \hat{a}_{i}^\dagger\hat{a}_{i}^\dagger\right) + K  \frac{{S}}{2}&#10;\end{align*}&#10;&#10;\end{document}"/>
  <p:tag name="IGUANATEXSIZE" val="20"/>
  <p:tag name="IGUANATEXCURSOR" val="383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,7079"/>
  <p:tag name="ORIGINALWIDTH" val="2641,17"/>
  <p:tag name="OUTPUTTYPE" val="PNG"/>
  <p:tag name="IGUANATEXVERSION" val="162"/>
  <p:tag name="LATEXADDIN" val="\documentclass{article}&#10;\usepackage{amsmath}&#10;\usepackage{amsfonts} &#10;\usepackage{mathrsfs} &#10;\pagestyle{empty}&#10;\begin{document}&#10;&#10;\begin{align*}&#10;\mathcal{H}    &#10;&amp;\approx - \Tilde{E_0} -\sum_{i,j} \Tilde{\mathscr{H}}^{\text{SW}}_{i,j} \cdot   \hat{a}_{i}^\dagger \hat{a}_j + \frac{KS}{2} \left( \hat{a}_i\hat{a}_i + \hat{a}_i^\dagger\hat{a}_i^\dagger\right)    \\&#10;\end{align*}&#10;&#10;&#10;\end{document}"/>
  <p:tag name="IGUANATEXSIZE" val="20"/>
  <p:tag name="IGUANATEXCURSOR" val="353"/>
  <p:tag name="TRANSPARENCY" val="Wahr"/>
  <p:tag name="COLORHEX" val="000000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,7165"/>
  <p:tag name="ORIGINALWIDTH" val="2155,23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sum_{i \Delta} J \cdot \hat{S}_i \cdot \hat{S}_{i+\Delta} - \sum_{i}  \hat{S}_i \cdot \mathscr{K}_{i}  \cdot \hat{S}_i&#10;\end{align*}&#10;&#10;\end{document}"/>
  <p:tag name="IGUANATEXSIZE" val="20"/>
  <p:tag name="IGUANATEXCURSOR" val="236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986,8766"/>
  <p:tag name="OUTPUTTYPE" val="PNG"/>
  <p:tag name="IGUANATEXVERSION" val="162"/>
  <p:tag name="LATEXADDIN" val="\documentclass{article}&#10;\usepackage{amsmath}&#10;\usepackage{mathrsfs}&#10;\pagestyle{empty}&#10;\begin{document}&#10;&#10;\begin{align*}&#10;    \mathscr{K}_{i} = \begin{pmatrix}K&amp; 0 &amp;0  \\&#10;    0 &amp; 0&amp;0 \\&#10;    0 &amp;0 &amp;0 \\&#10;    \end{pmatrix}&#10;\end{align*}&#10;&#10;\end{document}"/>
  <p:tag name="IGUANATEXSIZE" val="20"/>
  <p:tag name="IGUANATEXCURSOR" val="11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^\star &amp; H^\star&#10;    \end{pmatrix}   \begin{pmatrix}&#10;\hat{a} \\&#10;\hat{a}^\dagger&#10;    \end{pmatrix}&#10;\end{align*}&#10;&#10;\end{document}"/>
  <p:tag name="IGUANATEXSIZE" val="20"/>
  <p:tag name="IGUANATEXCURSOR" val="434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1,3911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\underbrace{&#10;\begin{pmatrix}&#10;H &amp; \mathcal{K} \\&#10;\mathcal{K}^\star &amp; H^\star&#10;    \end{pmatrix} }_{=\mathcal{M}}  \begin{pmatrix}&#10;\hat{a} \\&#10;\hat{a}^\dagger&#10;    \end{pmatrix}&#10;\end{align*}&#10;&#10;\end{document}"/>
  <p:tag name="IGUANATEXSIZE" val="20"/>
  <p:tag name="IGUANATEXCURSOR" val="582"/>
  <p:tag name="TRANSPARENCY" val="Wahr"/>
  <p:tag name="COLORHEX" val="000000"/>
  <p:tag name="LATEXENGINEID" val="0"/>
  <p:tag name="TEMPFOLDER" val="c:\temp\"/>
  <p:tag name="LATEXFORMHEIGHT" val="425,25"/>
  <p:tag name="LATEXFORMWIDTH" val="881,2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2265,467"/>
  <p:tag name="OUTPUTTYPE" val="PNG"/>
  <p:tag name="IGUANATEXVERSION" val="162"/>
  <p:tag name="LATEXADDIN" val="\documentclass{article}&#10;\usepackage{amsmath}&#10;\usepackage{mathrsfs}&#10;\pagestyle{empty}&#10;\begin{document}&#10;&#10;\begin{align*}&#10;\underbrace{\begin{pmatrix}&#10;\omega &amp; 0 \\&#10;0 &amp; \omega&#10;    \end{pmatrix}}_{=: \mathscr{M}} 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207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236,97"/>
  <p:tag name="OUTPUTTYPE" val="PNG"/>
  <p:tag name="IGUANATEXVERSION" val="162"/>
  <p:tag name="LATEXADDIN" val="\documentclass{article}&#10;\usepackage{amsmath}&#10;\usepackage{mathrsfs}&#10;\pagestyle{empty}&#10;\begin{document}&#10;&#10;\begin{align*}&#10;\begin{pmatrix}&#10;\omega &amp; 0 \\&#10;0 &amp; \omega&#10;    \end{pmatrix}&#10;&amp;= &#10;\begin{pmatrix}&#10;U &amp; V \\&#10;V &amp; U&#10;    \end{pmatrix}&#10;\begin{pmatrix}&#10;H &amp; \mathcal{K} \\&#10;\mathcal{K} &amp; H^\star&#10;    \end{pmatrix} &#10;\begin{pmatrix}&#10;U &amp; V \\&#10;V &amp; U&#10;    \end{pmatrix}&#10;\end{align*}&#10;&#10;\end{document}"/>
  <p:tag name="IGUANATEXSIZE" val="20"/>
  <p:tag name="IGUANATEXCURSOR" val="149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3,1909"/>
  <p:tag name="ORIGINALWIDTH" val="4735,658"/>
  <p:tag name="OUTPUTTYPE" val="PNG"/>
  <p:tag name="IGUANATEXVERSION" val="162"/>
  <p:tag name="LATEXADDIN" val="\documentclass{article}&#10;\usepackage{amsmath}&#10;\usepackage{mathrsfs}&#10;\pagestyle{empty}&#10;\begin{document}&#10;&#10;\begin{align*}\left( \hat{\alpha}^\dagger,\hat{\alpha}\right) &#10;\underbrace{\begin{pmatrix}&#10;\omega &amp; 0 \\&#10;0 &amp; \omega&#10;    \end{pmatrix}}_{=: \mathscr{M}} \begin{pmatrix}&#10;\hat{\alpha} \\&#10;\hat{\alpha}^\dagger&#10;    \end{pmatrix}&#10;&amp;= \left( \hat{a}^\dagger,\hat{a}\right) \begin{pmatrix}&#10;U &amp; V \\&#10;V &amp; U&#10;    \end{pmatrix}&#10;\begin{pmatrix}&#10;U &amp; V \\&#10;V &amp; U&#10;    \end{pmatrix}&#10;\begin{pmatrix}&#10;H &amp; \mathcal{K} \\&#10;\mathcal{K} &amp; H^\star&#10;    \end{pmatrix} &#10;\begin{pmatrix}&#10;U &amp; V \\&#10;V &amp; U&#10;    \end{pmatrix}\begin{pmatrix}&#10;U &amp; V \\&#10;V &amp; U&#10;    \end{pmatrix} \begin{pmatrix}&#10;\hat{a} \\&#10;\hat{a}^\dagger&#10;    \end{pmatrix}&#10;\end{align*}&#10;&#10;&#10;\end{document}"/>
  <p:tag name="IGUANATEXSIZE" val="20"/>
  <p:tag name="IGUANATEXCURSOR" val="637"/>
  <p:tag name="TRANSPARENCY" val="Wahr"/>
  <p:tag name="COLORHEX" val="000000"/>
  <p:tag name="LATEXENGINEID" val="0"/>
  <p:tag name="TEMPFOLDER" val="c:\temp\"/>
  <p:tag name="LATEXFORMHEIGHT" val="378"/>
  <p:tag name="LATEXFORMWIDTH" val="881,2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,9587"/>
  <p:tag name="ORIGINALWIDTH" val="815,1481"/>
  <p:tag name="OUTPUTTYPE" val="PNG"/>
  <p:tag name="IGUANATEXVERSION" val="162"/>
  <p:tag name="LATEXADDIN" val="\documentclass{article}&#10;\usepackage{amsmath}&#10;\pagestyle{empty}&#10;\begin{document}&#10;\begin{align*}&#10;\hat{\alpha} &amp;= U \hat{a} + V \hat{a}^\dagger\\&#10;\hat{\alpha}^\dagger &amp;= V \hat{a} + U \hat{a}^\dagger\\&#10;\end{align*}&#10;&#10;&#10;&#10;\end{document}"/>
  <p:tag name="IGUANATEXSIZE" val="20"/>
  <p:tag name="IGUANATEXCURSOR" val="18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6,6367"/>
  <p:tag name="ORIGINALWIDTH" val="1985,002"/>
  <p:tag name="OUTPUTTYPE" val="PNG"/>
  <p:tag name="IGUANATEXVERSION" val="162"/>
  <p:tag name="LATEXADDIN" val="\documentclass{article}&#10;\usepackage{amsmath}&#10;\pagestyle{empty}&#10;\begin{document}&#10;&#10;\begin{align*}&#10;    \left[ \hat{\alpha}_i, \hat{\alpha}_j^\dagger\right] &amp;= \left[u_i \hat{a}_i + v_i \hat{a}_i^\dagger,   u_j \hat{a}_j^\dagger + v_j \hat{a}_j \right]\\&#10;    &amp;= u_i u_j \underbrace{\left[\hat{a}_i ,\hat{a}_j^\dagger \right]}_{=\delta_{i,j}} + v_i v_j \underbrace{\left[\hat{a}_i^\dagger ,\hat{a}_j \right]}_{=-\delta_{i,j}}\\&#10;    &amp;= \left(u_i^2 -v_i^2\right)\delta_{i,j}&#10;\end{align*}&#10;&#10;&#10;\end{document}"/>
  <p:tag name="IGUANATEXSIZE" val="20"/>
  <p:tag name="IGUANATEXCURSOR" val="336"/>
  <p:tag name="TRANSPARENCY" val="Wahr"/>
  <p:tag name="COLORHEX" val="000000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98,4252"/>
  <p:tag name="OUTPUTTYPE" val="PNG"/>
  <p:tag name="IGUANATEXVERSION" val="162"/>
  <p:tag name="LATEXADDIN" val="\documentclass{article}&#10;\usepackage{amsmath}&#10;\pagestyle{empty}&#10;\begin{document}&#10;&#10;\begin{align*}&#10;[\hat{\alpha}_{i}^\dagger,\hat{\alpha}_{j}^\dagger] &#10;&amp;= 0&#10;\end{align*}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587,1766"/>
  <p:tag name="OUTPUTTYPE" val="PNG"/>
  <p:tag name="IGUANATEXVERSION" val="162"/>
  <p:tag name="LATEXADDIN" val="\documentclass{article}&#10;\usepackage{amsmath}&#10;\pagestyle{empty}&#10;\begin{document}&#10;&#10;\begin{align*}&#10;[\hat{\alpha}_{i},\hat{\alpha}_{j}] &#10;&amp;= 0&#10;\end{align*}&#10;&#10;&#10;\end{document}"/>
  <p:tag name="IGUANATEXSIZE" val="20"/>
  <p:tag name="IGUANATEXCURSOR" val="12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7,4128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&#10;\end{align*}&#10;&#10;\end{document}"/>
  <p:tag name="IGUANATEXSIZE" val="20"/>
  <p:tag name="IGUANATEXCURSOR" val="43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872,1409"/>
  <p:tag name="OUTPUTTYPE" val="PNG"/>
  <p:tag name="IGUANATEXVERSION" val="162"/>
  <p:tag name="LATEXADDIN" val="\documentclass{article}&#10;\usepackage{amsmath}&#10;\pagestyle{empty}&#10;\begin{document}&#10;\begin{align*}&#10;\hat{\alpha}_i &amp;= u_i \hat{a}_i + v_i \hat{a}^\dagger_i\\&#10;\hat{\alpha}^\dagger_i &amp;= v_i \hat{a}_i + u_i \hat{a}^\dagger_i\\&#10;\end{align*}&#10;&#10;&#10;&#10;\end{document}"/>
  <p:tag name="IGUANATEXSIZE" val="20"/>
  <p:tag name="IGUANATEXCURSOR" val="21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,7304"/>
  <p:tag name="ORIGINALWIDTH" val="831,6461"/>
  <p:tag name="OUTPUTTYPE" val="PNG"/>
  <p:tag name="IGUANATEXVERSION" val="162"/>
  <p:tag name="LATEXADDIN" val="\documentclass{article}&#10;\usepackage{amsmath}&#10;\pagestyle{empty}&#10;\begin{document}&#10;&#10;\begin{align*}&#10;\left|u_{i} \right|^2 - \left|v_{j} \right|^2 =1 &#10;\end{align*}&#10;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86,839"/>
  <p:tag name="OUTPUTTYPE" val="PNG"/>
  <p:tag name="IGUANATEXVERSION" val="162"/>
  <p:tag name="LATEXADDIN" val="\documentclass{article}&#10;\usepackage{amsmath}&#10;\usepackage{mathrsfs}&#10;\pagestyle{empty}&#10;\begin{document}&#10;\begin{align*}&#10;\mathcal{H} =  \sum_{\vec{k}} {\mathscr{M}}_{\vec{k}}\cdot \hat{\alpha}^\dagger(\vec{k}) \hat{\alpha}(\vec{k})&#10;\end{align*}&#10;&#10;&#10;&#10;&#10;\end{document}"/>
  <p:tag name="IGUANATEXSIZE" val="20"/>
  <p:tag name="IGUANATEXCURSOR" val="16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2,595"/>
  <p:tag name="ORIGINALWIDTH" val="2641,17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- \Tilde{E_0} -\sum_{i,j} \Tilde{\mathscr{H}}^{\text{SW}}_{i,j} \cdot   \hat{a}_{i}^\dagger \hat{a}_j + \frac{KS}{2} \left( \hat{a}_i\hat{a}_i + \hat{a}_i^\dagger\hat{a}_i^\dagger\right) \\&#10;&amp;= - \Tilde{E_0} -  \left( \hat{a}^\dagger,\hat{a}\right) &#10;\begin{pmatrix}&#10;H &amp; \mathcal{K} \\&#10;\mathcal{K} &amp; H^\star&#10;    \end{pmatrix}   \begin{pmatrix}&#10;\hat{a} \\&#10;\hat{a}^\dagger&#10;    \end{pmatrix}\\\\&#10;&amp;= - \Tilde{E_0} -\sum_{i,j} {\mathscr{M}}^{\text{diag}}_{i,j} \cdot   \hat{\alpha}_{i}^\dagger \hat{\alpha}_j&#10;\end{align*}&#10;&#10;\end{document}"/>
  <p:tag name="IGUANATEXSIZE" val="20"/>
  <p:tag name="IGUANATEXCURSOR" val="578"/>
  <p:tag name="TRANSPARENCY" val="Wahr"/>
  <p:tag name="COLORHEX" val="000000"/>
  <p:tag name="LATEXENGINEID" val="0"/>
  <p:tag name="TEMPFOLDER" val="c:\temp\"/>
  <p:tag name="LATEXFORMHEIGHT" val="310,5"/>
  <p:tag name="LATEXFORMWIDTH" val="881,2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\Vec{\xi}_i(t) - \frac{\partial \mathcal{H}}{\partial  \vec{S}_i}&#10; \end{align*}&#10;&#10;&#10;\end{document}"/>
  <p:tag name="IGUANATEXSIZE" val="20"/>
  <p:tag name="IGUANATEXCURSOR" val="2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2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{i+\Delta}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271"/>
  <p:tag name="TRANSPARENCY" val="Wahr"/>
  <p:tag name="COLORHEX" val="000000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6420</Words>
  <Application>Microsoft Office PowerPoint</Application>
  <PresentationFormat>Breitbild</PresentationFormat>
  <Paragraphs>2434</Paragraphs>
  <Slides>114</Slides>
  <Notes>76</Notes>
  <HiddenSlides>34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114</vt:i4>
      </vt:variant>
    </vt:vector>
  </HeadingPairs>
  <TitlesOfParts>
    <vt:vector size="119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The Holstein Primakoff Spin-Boson Transformation</vt:lpstr>
      <vt:lpstr>Holstein-Primakoff(HP)</vt:lpstr>
      <vt:lpstr>Holstein-Primakoff(HP)</vt:lpstr>
      <vt:lpstr>Linearized 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Dispersion relation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176</cp:revision>
  <cp:lastPrinted>2024-12-03T20:13:17Z</cp:lastPrinted>
  <dcterms:created xsi:type="dcterms:W3CDTF">2022-11-02T07:03:49Z</dcterms:created>
  <dcterms:modified xsi:type="dcterms:W3CDTF">2024-12-16T00:10:18Z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